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notesMasterIdLst>
    <p:notesMasterId r:id="rId16"/>
  </p:notesMasterIdLst>
  <p:sldIdLst>
    <p:sldId id="328" r:id="rId2"/>
    <p:sldId id="400" r:id="rId3"/>
    <p:sldId id="1284" r:id="rId4"/>
    <p:sldId id="1286" r:id="rId5"/>
    <p:sldId id="430" r:id="rId6"/>
    <p:sldId id="1287" r:id="rId7"/>
    <p:sldId id="1288" r:id="rId8"/>
    <p:sldId id="1271" r:id="rId9"/>
    <p:sldId id="439" r:id="rId10"/>
    <p:sldId id="1289" r:id="rId11"/>
    <p:sldId id="307" r:id="rId12"/>
    <p:sldId id="1290" r:id="rId13"/>
    <p:sldId id="1291" r:id="rId14"/>
    <p:sldId id="408" r:id="rId15"/>
  </p:sldIdLst>
  <p:sldSz cx="12192000" cy="6858000"/>
  <p:notesSz cx="6797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2AD73AD-FA39-436F-BE2B-B3B52C02831B}">
          <p14:sldIdLst>
            <p14:sldId id="328"/>
            <p14:sldId id="400"/>
            <p14:sldId id="1284"/>
            <p14:sldId id="1286"/>
            <p14:sldId id="430"/>
            <p14:sldId id="1287"/>
            <p14:sldId id="1288"/>
            <p14:sldId id="1271"/>
            <p14:sldId id="439"/>
            <p14:sldId id="1289"/>
            <p14:sldId id="307"/>
            <p14:sldId id="1290"/>
            <p14:sldId id="1291"/>
            <p14:sldId id="408"/>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644C2F-A7CC-6BBE-2840-F65B8D04F32F}" name="Salome Wabuyele" initials="SW" userId="S::swabuyele@KRB.GO.KE::31f018c4-1ee1-4cfd-bbe8-4a8a20bd405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中島 隆志" initials="中島" lastIdx="4" clrIdx="0">
    <p:extLst>
      <p:ext uri="{19B8F6BF-5375-455C-9EA6-DF929625EA0E}">
        <p15:presenceInfo xmlns:p15="http://schemas.microsoft.com/office/powerpoint/2012/main" userId="ea551f8375703df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8542"/>
    <a:srgbClr val="2D7136"/>
    <a:srgbClr val="5E5752"/>
    <a:srgbClr val="F7BF37"/>
    <a:srgbClr val="9A9798"/>
    <a:srgbClr val="FFFEFD"/>
    <a:srgbClr val="0A8443"/>
    <a:srgbClr val="969495"/>
    <a:srgbClr val="908D8F"/>
    <a:srgbClr val="223F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diagrams/_rels/data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AFE0E4-073F-4F81-9B9D-59BDE7BDCEB9}"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KE"/>
        </a:p>
      </dgm:t>
    </dgm:pt>
    <dgm:pt modelId="{DCA0ABD0-DF42-4CC8-B666-158CB9D5E2CE}">
      <dgm:prSet phldrT="[Text]" custT="1"/>
      <dgm:spPr/>
      <dgm:t>
        <a:bodyPr/>
        <a:lstStyle/>
        <a:p>
          <a:r>
            <a:rPr lang="en-GB" sz="1400" b="1" dirty="0"/>
            <a:t>INTRODUCTION</a:t>
          </a:r>
          <a:endParaRPr lang="en-KE" sz="1400" b="1" dirty="0"/>
        </a:p>
      </dgm:t>
    </dgm:pt>
    <dgm:pt modelId="{E39E5A6E-7627-45AB-966D-8950C178B457}" type="parTrans" cxnId="{F771AFD7-5692-467C-B602-D1C941C964D1}">
      <dgm:prSet/>
      <dgm:spPr/>
      <dgm:t>
        <a:bodyPr/>
        <a:lstStyle/>
        <a:p>
          <a:endParaRPr lang="en-KE" sz="1200"/>
        </a:p>
      </dgm:t>
    </dgm:pt>
    <dgm:pt modelId="{5629C5B2-3332-4EA4-B365-A0692D38423E}" type="sibTrans" cxnId="{F771AFD7-5692-467C-B602-D1C941C964D1}">
      <dgm:prSet/>
      <dgm:spPr/>
      <dgm:t>
        <a:bodyPr/>
        <a:lstStyle/>
        <a:p>
          <a:endParaRPr lang="en-KE" sz="1200"/>
        </a:p>
      </dgm:t>
    </dgm:pt>
    <dgm:pt modelId="{7FC9D635-9395-484E-A20C-7F64F9A2E3B4}">
      <dgm:prSet phldrT="[Text]" custT="1"/>
      <dgm:spPr/>
      <dgm:t>
        <a:bodyPr/>
        <a:lstStyle/>
        <a:p>
          <a:r>
            <a:rPr lang="en-GB" sz="1200" b="1" dirty="0"/>
            <a:t>METHODOLOGY</a:t>
          </a:r>
          <a:endParaRPr lang="en-KE" sz="1200" b="1" dirty="0"/>
        </a:p>
      </dgm:t>
    </dgm:pt>
    <dgm:pt modelId="{909D80FD-36D1-4C07-8315-2659D9BA53F7}" type="parTrans" cxnId="{249A5962-8075-4889-A7C5-6115AC20633F}">
      <dgm:prSet/>
      <dgm:spPr/>
      <dgm:t>
        <a:bodyPr/>
        <a:lstStyle/>
        <a:p>
          <a:endParaRPr lang="en-KE" sz="1200"/>
        </a:p>
      </dgm:t>
    </dgm:pt>
    <dgm:pt modelId="{D51157FC-337F-4EAD-A0B0-F8DD9724A77B}" type="sibTrans" cxnId="{249A5962-8075-4889-A7C5-6115AC20633F}">
      <dgm:prSet/>
      <dgm:spPr/>
      <dgm:t>
        <a:bodyPr/>
        <a:lstStyle/>
        <a:p>
          <a:endParaRPr lang="en-KE" sz="1200"/>
        </a:p>
      </dgm:t>
    </dgm:pt>
    <dgm:pt modelId="{7A18EE5C-CCE8-438F-BC4F-9CF19A6210C8}">
      <dgm:prSet phldrT="[Text]" custT="1"/>
      <dgm:spPr/>
      <dgm:t>
        <a:bodyPr/>
        <a:lstStyle/>
        <a:p>
          <a:r>
            <a:rPr lang="en-GB" sz="1400" b="1" dirty="0"/>
            <a:t>RESULTS</a:t>
          </a:r>
          <a:endParaRPr lang="en-KE" sz="1400" b="1" dirty="0"/>
        </a:p>
      </dgm:t>
    </dgm:pt>
    <dgm:pt modelId="{75CFB30D-A696-41D6-A14F-4F200F528C6C}" type="parTrans" cxnId="{C05382F2-8E16-4A2F-85D1-8F9C9EE7928A}">
      <dgm:prSet/>
      <dgm:spPr/>
      <dgm:t>
        <a:bodyPr/>
        <a:lstStyle/>
        <a:p>
          <a:endParaRPr lang="en-KE" sz="1200"/>
        </a:p>
      </dgm:t>
    </dgm:pt>
    <dgm:pt modelId="{EBD4DAD7-45AF-4D97-830B-D0D64F4E58D4}" type="sibTrans" cxnId="{C05382F2-8E16-4A2F-85D1-8F9C9EE7928A}">
      <dgm:prSet/>
      <dgm:spPr/>
      <dgm:t>
        <a:bodyPr/>
        <a:lstStyle/>
        <a:p>
          <a:endParaRPr lang="en-KE" sz="1200"/>
        </a:p>
      </dgm:t>
    </dgm:pt>
    <dgm:pt modelId="{B2A07964-A6FE-4586-A28E-C2EE60417904}">
      <dgm:prSet custT="1"/>
      <dgm:spPr/>
      <dgm:t>
        <a:bodyPr/>
        <a:lstStyle/>
        <a:p>
          <a:r>
            <a:rPr lang="en-GB" sz="1200" dirty="0"/>
            <a:t>Background to Road Classification in Kenya</a:t>
          </a:r>
          <a:endParaRPr lang="en-KE" sz="1200" dirty="0"/>
        </a:p>
      </dgm:t>
    </dgm:pt>
    <dgm:pt modelId="{490019F7-D169-43E3-9D1A-9B366E77556C}" type="parTrans" cxnId="{720B2C57-EE0F-4629-911B-5597080F62D1}">
      <dgm:prSet/>
      <dgm:spPr/>
      <dgm:t>
        <a:bodyPr/>
        <a:lstStyle/>
        <a:p>
          <a:endParaRPr lang="en-KE" sz="1200"/>
        </a:p>
      </dgm:t>
    </dgm:pt>
    <dgm:pt modelId="{A4CC374E-3E27-44A8-8A28-388A8C849135}" type="sibTrans" cxnId="{720B2C57-EE0F-4629-911B-5597080F62D1}">
      <dgm:prSet/>
      <dgm:spPr/>
      <dgm:t>
        <a:bodyPr/>
        <a:lstStyle/>
        <a:p>
          <a:endParaRPr lang="en-KE" sz="1200"/>
        </a:p>
      </dgm:t>
    </dgm:pt>
    <dgm:pt modelId="{C689629A-DF30-46C7-BCC6-182047DDC816}">
      <dgm:prSet custT="1"/>
      <dgm:spPr/>
      <dgm:t>
        <a:bodyPr/>
        <a:lstStyle/>
        <a:p>
          <a:r>
            <a:rPr lang="en-GB" sz="1200" dirty="0"/>
            <a:t>Objectives and Scope of Classification Review</a:t>
          </a:r>
          <a:endParaRPr lang="en-KE" sz="1200" dirty="0"/>
        </a:p>
      </dgm:t>
    </dgm:pt>
    <dgm:pt modelId="{E9FFF31A-74AA-4977-8951-D49B35234CBD}" type="parTrans" cxnId="{47D8CC24-703B-4984-AE44-B55778BBDE93}">
      <dgm:prSet/>
      <dgm:spPr/>
      <dgm:t>
        <a:bodyPr/>
        <a:lstStyle/>
        <a:p>
          <a:endParaRPr lang="en-KE" sz="1200"/>
        </a:p>
      </dgm:t>
    </dgm:pt>
    <dgm:pt modelId="{045200D4-906A-4437-A712-A1713D902A58}" type="sibTrans" cxnId="{47D8CC24-703B-4984-AE44-B55778BBDE93}">
      <dgm:prSet/>
      <dgm:spPr/>
      <dgm:t>
        <a:bodyPr/>
        <a:lstStyle/>
        <a:p>
          <a:endParaRPr lang="en-KE" sz="1200"/>
        </a:p>
      </dgm:t>
    </dgm:pt>
    <dgm:pt modelId="{D8648C33-CB39-4ED2-8EBA-2704F2BFC84F}">
      <dgm:prSet custT="1"/>
      <dgm:spPr/>
      <dgm:t>
        <a:bodyPr/>
        <a:lstStyle/>
        <a:p>
          <a:r>
            <a:rPr lang="en-GB" sz="1200" dirty="0"/>
            <a:t> Principles of Classification</a:t>
          </a:r>
          <a:endParaRPr lang="en-KE" sz="1200" dirty="0"/>
        </a:p>
      </dgm:t>
    </dgm:pt>
    <dgm:pt modelId="{790DDD55-94F2-485D-B430-38F75B5557F5}" type="parTrans" cxnId="{BAF701B5-EE7A-4D68-A31E-EEA42E1D533C}">
      <dgm:prSet/>
      <dgm:spPr/>
      <dgm:t>
        <a:bodyPr/>
        <a:lstStyle/>
        <a:p>
          <a:endParaRPr lang="en-KE" sz="1200"/>
        </a:p>
      </dgm:t>
    </dgm:pt>
    <dgm:pt modelId="{B291A5B0-159B-4E4B-B1DD-242BE842443F}" type="sibTrans" cxnId="{BAF701B5-EE7A-4D68-A31E-EEA42E1D533C}">
      <dgm:prSet/>
      <dgm:spPr/>
      <dgm:t>
        <a:bodyPr/>
        <a:lstStyle/>
        <a:p>
          <a:endParaRPr lang="en-KE" sz="1200"/>
        </a:p>
      </dgm:t>
    </dgm:pt>
    <dgm:pt modelId="{9DAEBCDE-D302-4612-8A52-E091E6E11CD6}">
      <dgm:prSet custT="1"/>
      <dgm:spPr/>
      <dgm:t>
        <a:bodyPr/>
        <a:lstStyle/>
        <a:p>
          <a:r>
            <a:rPr lang="en-GB" sz="1200" dirty="0"/>
            <a:t>Overview of the New Register</a:t>
          </a:r>
          <a:endParaRPr lang="en-KE" sz="1200" dirty="0"/>
        </a:p>
      </dgm:t>
    </dgm:pt>
    <dgm:pt modelId="{5122B039-0AD3-422A-9E34-A41B6E74F446}" type="parTrans" cxnId="{705D53A2-ECE9-4200-A362-50F8FC0E6182}">
      <dgm:prSet/>
      <dgm:spPr/>
      <dgm:t>
        <a:bodyPr/>
        <a:lstStyle/>
        <a:p>
          <a:endParaRPr lang="en-KE" sz="1200"/>
        </a:p>
      </dgm:t>
    </dgm:pt>
    <dgm:pt modelId="{796F7F10-B4E8-4440-A3D3-C62D2E47F494}" type="sibTrans" cxnId="{705D53A2-ECE9-4200-A362-50F8FC0E6182}">
      <dgm:prSet/>
      <dgm:spPr/>
      <dgm:t>
        <a:bodyPr/>
        <a:lstStyle/>
        <a:p>
          <a:endParaRPr lang="en-KE" sz="1200"/>
        </a:p>
      </dgm:t>
    </dgm:pt>
    <dgm:pt modelId="{E7241883-7C30-46AC-964A-780277D8AAAB}">
      <dgm:prSet custT="1"/>
      <dgm:spPr/>
      <dgm:t>
        <a:bodyPr/>
        <a:lstStyle/>
        <a:p>
          <a:r>
            <a:rPr lang="en-GB" sz="1200" dirty="0"/>
            <a:t>Changes in the Register</a:t>
          </a:r>
          <a:endParaRPr lang="en-KE" sz="1200" dirty="0"/>
        </a:p>
      </dgm:t>
    </dgm:pt>
    <dgm:pt modelId="{0620206C-81B1-45F0-8490-439BB4BBCFF2}" type="parTrans" cxnId="{059729EF-E101-425D-9B66-C6705E144DE2}">
      <dgm:prSet/>
      <dgm:spPr/>
      <dgm:t>
        <a:bodyPr/>
        <a:lstStyle/>
        <a:p>
          <a:endParaRPr lang="en-KE" sz="1200"/>
        </a:p>
      </dgm:t>
    </dgm:pt>
    <dgm:pt modelId="{8686F6ED-6DFD-4A5F-BA3A-0DFF9CC055E0}" type="sibTrans" cxnId="{059729EF-E101-425D-9B66-C6705E144DE2}">
      <dgm:prSet/>
      <dgm:spPr/>
      <dgm:t>
        <a:bodyPr/>
        <a:lstStyle/>
        <a:p>
          <a:endParaRPr lang="en-KE" sz="1200"/>
        </a:p>
      </dgm:t>
    </dgm:pt>
    <dgm:pt modelId="{B79E5C68-998D-4FF3-9B5C-D82E5F0D0EAF}">
      <dgm:prSet custT="1"/>
      <dgm:spPr/>
      <dgm:t>
        <a:bodyPr/>
        <a:lstStyle/>
        <a:p>
          <a:r>
            <a:rPr lang="en-GB" sz="1200" dirty="0"/>
            <a:t> Highlights of The New Register</a:t>
          </a:r>
          <a:endParaRPr lang="en-KE" sz="1200" dirty="0"/>
        </a:p>
      </dgm:t>
    </dgm:pt>
    <dgm:pt modelId="{8A55ADBA-82A9-493D-95A4-C39AE36B0BB3}" type="parTrans" cxnId="{988CDA2C-FF24-4F1A-9CA2-D6EE80048A9D}">
      <dgm:prSet/>
      <dgm:spPr/>
      <dgm:t>
        <a:bodyPr/>
        <a:lstStyle/>
        <a:p>
          <a:endParaRPr lang="en-KE" sz="1200"/>
        </a:p>
      </dgm:t>
    </dgm:pt>
    <dgm:pt modelId="{13463530-A497-428D-89CA-8233DE0C380D}" type="sibTrans" cxnId="{988CDA2C-FF24-4F1A-9CA2-D6EE80048A9D}">
      <dgm:prSet/>
      <dgm:spPr/>
      <dgm:t>
        <a:bodyPr/>
        <a:lstStyle/>
        <a:p>
          <a:endParaRPr lang="en-KE" sz="1200"/>
        </a:p>
      </dgm:t>
    </dgm:pt>
    <dgm:pt modelId="{1071D217-4B85-4436-B4AC-4C39098CDA48}">
      <dgm:prSet custT="1"/>
      <dgm:spPr/>
      <dgm:t>
        <a:bodyPr/>
        <a:lstStyle/>
        <a:p>
          <a:r>
            <a:rPr lang="en-GB" sz="1200" b="1" dirty="0"/>
            <a:t>EMERGING ISSUES</a:t>
          </a:r>
          <a:endParaRPr lang="en-KE" sz="1200" b="1" dirty="0"/>
        </a:p>
      </dgm:t>
    </dgm:pt>
    <dgm:pt modelId="{3DCFBFF4-782C-4618-A80F-24ACB96468ED}" type="parTrans" cxnId="{03142244-3059-4F2D-996F-8DD9F36519AB}">
      <dgm:prSet/>
      <dgm:spPr/>
      <dgm:t>
        <a:bodyPr/>
        <a:lstStyle/>
        <a:p>
          <a:endParaRPr lang="en-KE" sz="1200"/>
        </a:p>
      </dgm:t>
    </dgm:pt>
    <dgm:pt modelId="{FCF1BBD8-8C13-4AEE-8D0D-A86957A08C9B}" type="sibTrans" cxnId="{03142244-3059-4F2D-996F-8DD9F36519AB}">
      <dgm:prSet/>
      <dgm:spPr/>
      <dgm:t>
        <a:bodyPr/>
        <a:lstStyle/>
        <a:p>
          <a:endParaRPr lang="en-KE" sz="1200"/>
        </a:p>
      </dgm:t>
    </dgm:pt>
    <dgm:pt modelId="{EC5A5CAE-9C2D-4243-88B9-5BFB615A5D24}">
      <dgm:prSet custT="1"/>
      <dgm:spPr/>
      <dgm:t>
        <a:bodyPr/>
        <a:lstStyle/>
        <a:p>
          <a:r>
            <a:rPr lang="en-GB" sz="1200" b="1" dirty="0"/>
            <a:t>LOOKING AHEAD (ROAD MAP TO GAZETTEMENT OF THE KENYA ROAD REGISTER, 2024)</a:t>
          </a:r>
          <a:endParaRPr lang="en-KE" sz="1200" b="1" dirty="0"/>
        </a:p>
      </dgm:t>
    </dgm:pt>
    <dgm:pt modelId="{C0793673-11BA-4012-8F69-4C16C5F547F9}" type="parTrans" cxnId="{F8861B47-EB85-4153-A5F3-A78B3C26C0FB}">
      <dgm:prSet/>
      <dgm:spPr/>
      <dgm:t>
        <a:bodyPr/>
        <a:lstStyle/>
        <a:p>
          <a:endParaRPr lang="en-KE" sz="1200"/>
        </a:p>
      </dgm:t>
    </dgm:pt>
    <dgm:pt modelId="{98103D86-B7BC-4FEB-ABBA-5CC6A80B7152}" type="sibTrans" cxnId="{F8861B47-EB85-4153-A5F3-A78B3C26C0FB}">
      <dgm:prSet/>
      <dgm:spPr/>
      <dgm:t>
        <a:bodyPr/>
        <a:lstStyle/>
        <a:p>
          <a:endParaRPr lang="en-KE" sz="1200"/>
        </a:p>
      </dgm:t>
    </dgm:pt>
    <dgm:pt modelId="{AF2C26C2-860C-4A23-879C-77ADB2962CB8}" type="pres">
      <dgm:prSet presAssocID="{42AFE0E4-073F-4F81-9B9D-59BDE7BDCEB9}" presName="diagram" presStyleCnt="0">
        <dgm:presLayoutVars>
          <dgm:dir/>
          <dgm:resizeHandles val="exact"/>
        </dgm:presLayoutVars>
      </dgm:prSet>
      <dgm:spPr/>
    </dgm:pt>
    <dgm:pt modelId="{4862CFD4-A71B-4E9E-BB41-0E981135DFC1}" type="pres">
      <dgm:prSet presAssocID="{DCA0ABD0-DF42-4CC8-B666-158CB9D5E2CE}" presName="node" presStyleLbl="node1" presStyleIdx="0" presStyleCnt="5">
        <dgm:presLayoutVars>
          <dgm:bulletEnabled val="1"/>
        </dgm:presLayoutVars>
      </dgm:prSet>
      <dgm:spPr/>
    </dgm:pt>
    <dgm:pt modelId="{798E2C66-D402-40EE-B639-F2C368339BBF}" type="pres">
      <dgm:prSet presAssocID="{5629C5B2-3332-4EA4-B365-A0692D38423E}" presName="sibTrans" presStyleLbl="sibTrans2D1" presStyleIdx="0" presStyleCnt="4"/>
      <dgm:spPr/>
    </dgm:pt>
    <dgm:pt modelId="{A1E81122-FC8B-40FB-BDE9-6F1F75C62D12}" type="pres">
      <dgm:prSet presAssocID="{5629C5B2-3332-4EA4-B365-A0692D38423E}" presName="connectorText" presStyleLbl="sibTrans2D1" presStyleIdx="0" presStyleCnt="4"/>
      <dgm:spPr/>
    </dgm:pt>
    <dgm:pt modelId="{F07BC100-1384-4765-8036-DEFC8E7E14B4}" type="pres">
      <dgm:prSet presAssocID="{7FC9D635-9395-484E-A20C-7F64F9A2E3B4}" presName="node" presStyleLbl="node1" presStyleIdx="1" presStyleCnt="5">
        <dgm:presLayoutVars>
          <dgm:bulletEnabled val="1"/>
        </dgm:presLayoutVars>
      </dgm:prSet>
      <dgm:spPr/>
    </dgm:pt>
    <dgm:pt modelId="{56181AB0-5E8E-4698-A15F-1E390E637CF8}" type="pres">
      <dgm:prSet presAssocID="{D51157FC-337F-4EAD-A0B0-F8DD9724A77B}" presName="sibTrans" presStyleLbl="sibTrans2D1" presStyleIdx="1" presStyleCnt="4"/>
      <dgm:spPr/>
    </dgm:pt>
    <dgm:pt modelId="{4414C75E-2503-4314-9072-120C3E6ED7C5}" type="pres">
      <dgm:prSet presAssocID="{D51157FC-337F-4EAD-A0B0-F8DD9724A77B}" presName="connectorText" presStyleLbl="sibTrans2D1" presStyleIdx="1" presStyleCnt="4"/>
      <dgm:spPr/>
    </dgm:pt>
    <dgm:pt modelId="{AB1733EF-E594-489A-97E0-F4A619043A81}" type="pres">
      <dgm:prSet presAssocID="{7A18EE5C-CCE8-438F-BC4F-9CF19A6210C8}" presName="node" presStyleLbl="node1" presStyleIdx="2" presStyleCnt="5">
        <dgm:presLayoutVars>
          <dgm:bulletEnabled val="1"/>
        </dgm:presLayoutVars>
      </dgm:prSet>
      <dgm:spPr/>
    </dgm:pt>
    <dgm:pt modelId="{5CA31538-BA52-4C6C-BB2E-E73195123E10}" type="pres">
      <dgm:prSet presAssocID="{EBD4DAD7-45AF-4D97-830B-D0D64F4E58D4}" presName="sibTrans" presStyleLbl="sibTrans2D1" presStyleIdx="2" presStyleCnt="4"/>
      <dgm:spPr/>
    </dgm:pt>
    <dgm:pt modelId="{B76A3347-6589-4BBB-97AD-F46934276C30}" type="pres">
      <dgm:prSet presAssocID="{EBD4DAD7-45AF-4D97-830B-D0D64F4E58D4}" presName="connectorText" presStyleLbl="sibTrans2D1" presStyleIdx="2" presStyleCnt="4"/>
      <dgm:spPr/>
    </dgm:pt>
    <dgm:pt modelId="{DD258384-84BB-4F7E-9FC4-2937BAABB787}" type="pres">
      <dgm:prSet presAssocID="{1071D217-4B85-4436-B4AC-4C39098CDA48}" presName="node" presStyleLbl="node1" presStyleIdx="3" presStyleCnt="5">
        <dgm:presLayoutVars>
          <dgm:bulletEnabled val="1"/>
        </dgm:presLayoutVars>
      </dgm:prSet>
      <dgm:spPr/>
    </dgm:pt>
    <dgm:pt modelId="{516D3E3F-B4C8-40EA-8F01-7225BFECBD6E}" type="pres">
      <dgm:prSet presAssocID="{FCF1BBD8-8C13-4AEE-8D0D-A86957A08C9B}" presName="sibTrans" presStyleLbl="sibTrans2D1" presStyleIdx="3" presStyleCnt="4"/>
      <dgm:spPr/>
    </dgm:pt>
    <dgm:pt modelId="{D00B04B0-7C28-4F04-9481-FF3CD0ED8F3A}" type="pres">
      <dgm:prSet presAssocID="{FCF1BBD8-8C13-4AEE-8D0D-A86957A08C9B}" presName="connectorText" presStyleLbl="sibTrans2D1" presStyleIdx="3" presStyleCnt="4"/>
      <dgm:spPr/>
    </dgm:pt>
    <dgm:pt modelId="{190FD8AC-A2F6-4DCE-B1F3-B8506598875C}" type="pres">
      <dgm:prSet presAssocID="{EC5A5CAE-9C2D-4243-88B9-5BFB615A5D24}" presName="node" presStyleLbl="node1" presStyleIdx="4" presStyleCnt="5">
        <dgm:presLayoutVars>
          <dgm:bulletEnabled val="1"/>
        </dgm:presLayoutVars>
      </dgm:prSet>
      <dgm:spPr/>
    </dgm:pt>
  </dgm:ptLst>
  <dgm:cxnLst>
    <dgm:cxn modelId="{E7B4A201-E695-4F2B-A2AA-6FEA20608867}" type="presOf" srcId="{EBD4DAD7-45AF-4D97-830B-D0D64F4E58D4}" destId="{B76A3347-6589-4BBB-97AD-F46934276C30}" srcOrd="1" destOrd="0" presId="urn:microsoft.com/office/officeart/2005/8/layout/process5"/>
    <dgm:cxn modelId="{8C715E05-6B35-4FCD-A89A-305BEE9960C1}" type="presOf" srcId="{FCF1BBD8-8C13-4AEE-8D0D-A86957A08C9B}" destId="{516D3E3F-B4C8-40EA-8F01-7225BFECBD6E}" srcOrd="0" destOrd="0" presId="urn:microsoft.com/office/officeart/2005/8/layout/process5"/>
    <dgm:cxn modelId="{6DCB9F05-129C-4D9F-851C-0150F920C5B6}" type="presOf" srcId="{B2A07964-A6FE-4586-A28E-C2EE60417904}" destId="{4862CFD4-A71B-4E9E-BB41-0E981135DFC1}" srcOrd="0" destOrd="1" presId="urn:microsoft.com/office/officeart/2005/8/layout/process5"/>
    <dgm:cxn modelId="{6702620B-417C-4D29-9F47-D25F2FAA58B5}" type="presOf" srcId="{C689629A-DF30-46C7-BCC6-182047DDC816}" destId="{4862CFD4-A71B-4E9E-BB41-0E981135DFC1}" srcOrd="0" destOrd="2" presId="urn:microsoft.com/office/officeart/2005/8/layout/process5"/>
    <dgm:cxn modelId="{A65CD40C-3820-4950-BCEB-0AFCD39F31CF}" type="presOf" srcId="{1071D217-4B85-4436-B4AC-4C39098CDA48}" destId="{DD258384-84BB-4F7E-9FC4-2937BAABB787}" srcOrd="0" destOrd="0" presId="urn:microsoft.com/office/officeart/2005/8/layout/process5"/>
    <dgm:cxn modelId="{A31B4010-95E3-460A-8343-56A5DC32A590}" type="presOf" srcId="{D51157FC-337F-4EAD-A0B0-F8DD9724A77B}" destId="{56181AB0-5E8E-4698-A15F-1E390E637CF8}" srcOrd="0" destOrd="0" presId="urn:microsoft.com/office/officeart/2005/8/layout/process5"/>
    <dgm:cxn modelId="{072BE116-8FA9-4FFD-8D25-923E9C89B35C}" type="presOf" srcId="{42AFE0E4-073F-4F81-9B9D-59BDE7BDCEB9}" destId="{AF2C26C2-860C-4A23-879C-77ADB2962CB8}" srcOrd="0" destOrd="0" presId="urn:microsoft.com/office/officeart/2005/8/layout/process5"/>
    <dgm:cxn modelId="{A5DD3A1C-E0C9-4F31-8DE9-EF57A6828643}" type="presOf" srcId="{B79E5C68-998D-4FF3-9B5C-D82E5F0D0EAF}" destId="{AB1733EF-E594-489A-97E0-F4A619043A81}" srcOrd="0" destOrd="3" presId="urn:microsoft.com/office/officeart/2005/8/layout/process5"/>
    <dgm:cxn modelId="{BE47FA23-B4A9-42C9-9BF5-0EE59EBB6FA1}" type="presOf" srcId="{7FC9D635-9395-484E-A20C-7F64F9A2E3B4}" destId="{F07BC100-1384-4765-8036-DEFC8E7E14B4}" srcOrd="0" destOrd="0" presId="urn:microsoft.com/office/officeart/2005/8/layout/process5"/>
    <dgm:cxn modelId="{47D8CC24-703B-4984-AE44-B55778BBDE93}" srcId="{DCA0ABD0-DF42-4CC8-B666-158CB9D5E2CE}" destId="{C689629A-DF30-46C7-BCC6-182047DDC816}" srcOrd="1" destOrd="0" parTransId="{E9FFF31A-74AA-4977-8951-D49B35234CBD}" sibTransId="{045200D4-906A-4437-A712-A1713D902A58}"/>
    <dgm:cxn modelId="{988CDA2C-FF24-4F1A-9CA2-D6EE80048A9D}" srcId="{7A18EE5C-CCE8-438F-BC4F-9CF19A6210C8}" destId="{B79E5C68-998D-4FF3-9B5C-D82E5F0D0EAF}" srcOrd="2" destOrd="0" parTransId="{8A55ADBA-82A9-493D-95A4-C39AE36B0BB3}" sibTransId="{13463530-A497-428D-89CA-8233DE0C380D}"/>
    <dgm:cxn modelId="{5BE1F931-D219-4E45-B42B-649A6B2EDF51}" type="presOf" srcId="{E7241883-7C30-46AC-964A-780277D8AAAB}" destId="{AB1733EF-E594-489A-97E0-F4A619043A81}" srcOrd="0" destOrd="2" presId="urn:microsoft.com/office/officeart/2005/8/layout/process5"/>
    <dgm:cxn modelId="{910B895F-8EA2-4A0F-B79E-E282742D74A6}" type="presOf" srcId="{DCA0ABD0-DF42-4CC8-B666-158CB9D5E2CE}" destId="{4862CFD4-A71B-4E9E-BB41-0E981135DFC1}" srcOrd="0" destOrd="0" presId="urn:microsoft.com/office/officeart/2005/8/layout/process5"/>
    <dgm:cxn modelId="{249A5962-8075-4889-A7C5-6115AC20633F}" srcId="{42AFE0E4-073F-4F81-9B9D-59BDE7BDCEB9}" destId="{7FC9D635-9395-484E-A20C-7F64F9A2E3B4}" srcOrd="1" destOrd="0" parTransId="{909D80FD-36D1-4C07-8315-2659D9BA53F7}" sibTransId="{D51157FC-337F-4EAD-A0B0-F8DD9724A77B}"/>
    <dgm:cxn modelId="{FC1AC542-D44B-4240-90A9-D900C61A1637}" type="presOf" srcId="{9DAEBCDE-D302-4612-8A52-E091E6E11CD6}" destId="{AB1733EF-E594-489A-97E0-F4A619043A81}" srcOrd="0" destOrd="1" presId="urn:microsoft.com/office/officeart/2005/8/layout/process5"/>
    <dgm:cxn modelId="{03142244-3059-4F2D-996F-8DD9F36519AB}" srcId="{42AFE0E4-073F-4F81-9B9D-59BDE7BDCEB9}" destId="{1071D217-4B85-4436-B4AC-4C39098CDA48}" srcOrd="3" destOrd="0" parTransId="{3DCFBFF4-782C-4618-A80F-24ACB96468ED}" sibTransId="{FCF1BBD8-8C13-4AEE-8D0D-A86957A08C9B}"/>
    <dgm:cxn modelId="{F8861B47-EB85-4153-A5F3-A78B3C26C0FB}" srcId="{42AFE0E4-073F-4F81-9B9D-59BDE7BDCEB9}" destId="{EC5A5CAE-9C2D-4243-88B9-5BFB615A5D24}" srcOrd="4" destOrd="0" parTransId="{C0793673-11BA-4012-8F69-4C16C5F547F9}" sibTransId="{98103D86-B7BC-4FEB-ABBA-5CC6A80B7152}"/>
    <dgm:cxn modelId="{1C704447-0A17-40AA-AC3C-9F63F289681F}" type="presOf" srcId="{5629C5B2-3332-4EA4-B365-A0692D38423E}" destId="{A1E81122-FC8B-40FB-BDE9-6F1F75C62D12}" srcOrd="1" destOrd="0" presId="urn:microsoft.com/office/officeart/2005/8/layout/process5"/>
    <dgm:cxn modelId="{720B2C57-EE0F-4629-911B-5597080F62D1}" srcId="{DCA0ABD0-DF42-4CC8-B666-158CB9D5E2CE}" destId="{B2A07964-A6FE-4586-A28E-C2EE60417904}" srcOrd="0" destOrd="0" parTransId="{490019F7-D169-43E3-9D1A-9B366E77556C}" sibTransId="{A4CC374E-3E27-44A8-8A28-388A8C849135}"/>
    <dgm:cxn modelId="{D6CC2259-61B8-47F5-A20D-94A4C2FB9CF9}" type="presOf" srcId="{5629C5B2-3332-4EA4-B365-A0692D38423E}" destId="{798E2C66-D402-40EE-B639-F2C368339BBF}" srcOrd="0" destOrd="0" presId="urn:microsoft.com/office/officeart/2005/8/layout/process5"/>
    <dgm:cxn modelId="{E5934894-DD5F-4DF1-9270-7A1604F08247}" type="presOf" srcId="{D51157FC-337F-4EAD-A0B0-F8DD9724A77B}" destId="{4414C75E-2503-4314-9072-120C3E6ED7C5}" srcOrd="1" destOrd="0" presId="urn:microsoft.com/office/officeart/2005/8/layout/process5"/>
    <dgm:cxn modelId="{7527D895-6848-4041-8CA6-745ED5A7EA1C}" type="presOf" srcId="{EBD4DAD7-45AF-4D97-830B-D0D64F4E58D4}" destId="{5CA31538-BA52-4C6C-BB2E-E73195123E10}" srcOrd="0" destOrd="0" presId="urn:microsoft.com/office/officeart/2005/8/layout/process5"/>
    <dgm:cxn modelId="{705D53A2-ECE9-4200-A362-50F8FC0E6182}" srcId="{7A18EE5C-CCE8-438F-BC4F-9CF19A6210C8}" destId="{9DAEBCDE-D302-4612-8A52-E091E6E11CD6}" srcOrd="0" destOrd="0" parTransId="{5122B039-0AD3-422A-9E34-A41B6E74F446}" sibTransId="{796F7F10-B4E8-4440-A3D3-C62D2E47F494}"/>
    <dgm:cxn modelId="{BAF701B5-EE7A-4D68-A31E-EEA42E1D533C}" srcId="{7FC9D635-9395-484E-A20C-7F64F9A2E3B4}" destId="{D8648C33-CB39-4ED2-8EBA-2704F2BFC84F}" srcOrd="0" destOrd="0" parTransId="{790DDD55-94F2-485D-B430-38F75B5557F5}" sibTransId="{B291A5B0-159B-4E4B-B1DD-242BE842443F}"/>
    <dgm:cxn modelId="{AB94C1D5-D29C-413F-972B-5EAD53A52BC4}" type="presOf" srcId="{FCF1BBD8-8C13-4AEE-8D0D-A86957A08C9B}" destId="{D00B04B0-7C28-4F04-9481-FF3CD0ED8F3A}" srcOrd="1" destOrd="0" presId="urn:microsoft.com/office/officeart/2005/8/layout/process5"/>
    <dgm:cxn modelId="{F771AFD7-5692-467C-B602-D1C941C964D1}" srcId="{42AFE0E4-073F-4F81-9B9D-59BDE7BDCEB9}" destId="{DCA0ABD0-DF42-4CC8-B666-158CB9D5E2CE}" srcOrd="0" destOrd="0" parTransId="{E39E5A6E-7627-45AB-966D-8950C178B457}" sibTransId="{5629C5B2-3332-4EA4-B365-A0692D38423E}"/>
    <dgm:cxn modelId="{1BEFF6DC-3ABF-4E30-8B73-A1226D2214B3}" type="presOf" srcId="{7A18EE5C-CCE8-438F-BC4F-9CF19A6210C8}" destId="{AB1733EF-E594-489A-97E0-F4A619043A81}" srcOrd="0" destOrd="0" presId="urn:microsoft.com/office/officeart/2005/8/layout/process5"/>
    <dgm:cxn modelId="{E9C766DE-1627-4E64-8EBE-8F1E83811057}" type="presOf" srcId="{EC5A5CAE-9C2D-4243-88B9-5BFB615A5D24}" destId="{190FD8AC-A2F6-4DCE-B1F3-B8506598875C}" srcOrd="0" destOrd="0" presId="urn:microsoft.com/office/officeart/2005/8/layout/process5"/>
    <dgm:cxn modelId="{15263DE7-15B9-4F4E-9E94-9595D450811F}" type="presOf" srcId="{D8648C33-CB39-4ED2-8EBA-2704F2BFC84F}" destId="{F07BC100-1384-4765-8036-DEFC8E7E14B4}" srcOrd="0" destOrd="1" presId="urn:microsoft.com/office/officeart/2005/8/layout/process5"/>
    <dgm:cxn modelId="{059729EF-E101-425D-9B66-C6705E144DE2}" srcId="{7A18EE5C-CCE8-438F-BC4F-9CF19A6210C8}" destId="{E7241883-7C30-46AC-964A-780277D8AAAB}" srcOrd="1" destOrd="0" parTransId="{0620206C-81B1-45F0-8490-439BB4BBCFF2}" sibTransId="{8686F6ED-6DFD-4A5F-BA3A-0DFF9CC055E0}"/>
    <dgm:cxn modelId="{C05382F2-8E16-4A2F-85D1-8F9C9EE7928A}" srcId="{42AFE0E4-073F-4F81-9B9D-59BDE7BDCEB9}" destId="{7A18EE5C-CCE8-438F-BC4F-9CF19A6210C8}" srcOrd="2" destOrd="0" parTransId="{75CFB30D-A696-41D6-A14F-4F200F528C6C}" sibTransId="{EBD4DAD7-45AF-4D97-830B-D0D64F4E58D4}"/>
    <dgm:cxn modelId="{00A7C64C-02A4-48EC-A6E0-C95CC517BC32}" type="presParOf" srcId="{AF2C26C2-860C-4A23-879C-77ADB2962CB8}" destId="{4862CFD4-A71B-4E9E-BB41-0E981135DFC1}" srcOrd="0" destOrd="0" presId="urn:microsoft.com/office/officeart/2005/8/layout/process5"/>
    <dgm:cxn modelId="{B4B9853B-5A38-4D5F-A40B-10BB1C88F417}" type="presParOf" srcId="{AF2C26C2-860C-4A23-879C-77ADB2962CB8}" destId="{798E2C66-D402-40EE-B639-F2C368339BBF}" srcOrd="1" destOrd="0" presId="urn:microsoft.com/office/officeart/2005/8/layout/process5"/>
    <dgm:cxn modelId="{88E40473-93A5-48DA-BCE3-B056115E3D4C}" type="presParOf" srcId="{798E2C66-D402-40EE-B639-F2C368339BBF}" destId="{A1E81122-FC8B-40FB-BDE9-6F1F75C62D12}" srcOrd="0" destOrd="0" presId="urn:microsoft.com/office/officeart/2005/8/layout/process5"/>
    <dgm:cxn modelId="{D1D5C33F-7359-48A7-B38E-0171D2578B47}" type="presParOf" srcId="{AF2C26C2-860C-4A23-879C-77ADB2962CB8}" destId="{F07BC100-1384-4765-8036-DEFC8E7E14B4}" srcOrd="2" destOrd="0" presId="urn:microsoft.com/office/officeart/2005/8/layout/process5"/>
    <dgm:cxn modelId="{6590E016-F951-4244-8290-9477D99A0C83}" type="presParOf" srcId="{AF2C26C2-860C-4A23-879C-77ADB2962CB8}" destId="{56181AB0-5E8E-4698-A15F-1E390E637CF8}" srcOrd="3" destOrd="0" presId="urn:microsoft.com/office/officeart/2005/8/layout/process5"/>
    <dgm:cxn modelId="{124D12C2-FB51-47FC-8062-31607D5EAEC9}" type="presParOf" srcId="{56181AB0-5E8E-4698-A15F-1E390E637CF8}" destId="{4414C75E-2503-4314-9072-120C3E6ED7C5}" srcOrd="0" destOrd="0" presId="urn:microsoft.com/office/officeart/2005/8/layout/process5"/>
    <dgm:cxn modelId="{D4F88AFA-0747-4C3C-B40B-CAF8814A12EA}" type="presParOf" srcId="{AF2C26C2-860C-4A23-879C-77ADB2962CB8}" destId="{AB1733EF-E594-489A-97E0-F4A619043A81}" srcOrd="4" destOrd="0" presId="urn:microsoft.com/office/officeart/2005/8/layout/process5"/>
    <dgm:cxn modelId="{B9C6A49B-138C-4241-BEDB-1C07D50D8ECA}" type="presParOf" srcId="{AF2C26C2-860C-4A23-879C-77ADB2962CB8}" destId="{5CA31538-BA52-4C6C-BB2E-E73195123E10}" srcOrd="5" destOrd="0" presId="urn:microsoft.com/office/officeart/2005/8/layout/process5"/>
    <dgm:cxn modelId="{0251DE96-FA21-4DC5-AEA5-6B77D0927EEE}" type="presParOf" srcId="{5CA31538-BA52-4C6C-BB2E-E73195123E10}" destId="{B76A3347-6589-4BBB-97AD-F46934276C30}" srcOrd="0" destOrd="0" presId="urn:microsoft.com/office/officeart/2005/8/layout/process5"/>
    <dgm:cxn modelId="{FB8B3BF8-8DC0-4027-ABDE-3B61D5F43A1E}" type="presParOf" srcId="{AF2C26C2-860C-4A23-879C-77ADB2962CB8}" destId="{DD258384-84BB-4F7E-9FC4-2937BAABB787}" srcOrd="6" destOrd="0" presId="urn:microsoft.com/office/officeart/2005/8/layout/process5"/>
    <dgm:cxn modelId="{F192FBD1-92F3-4D5F-9419-DD8288F3299A}" type="presParOf" srcId="{AF2C26C2-860C-4A23-879C-77ADB2962CB8}" destId="{516D3E3F-B4C8-40EA-8F01-7225BFECBD6E}" srcOrd="7" destOrd="0" presId="urn:microsoft.com/office/officeart/2005/8/layout/process5"/>
    <dgm:cxn modelId="{8304CFDD-792D-4842-87F3-1CA1B41A36B3}" type="presParOf" srcId="{516D3E3F-B4C8-40EA-8F01-7225BFECBD6E}" destId="{D00B04B0-7C28-4F04-9481-FF3CD0ED8F3A}" srcOrd="0" destOrd="0" presId="urn:microsoft.com/office/officeart/2005/8/layout/process5"/>
    <dgm:cxn modelId="{0FC5112F-DBBD-4644-991A-D19096A2B3B6}" type="presParOf" srcId="{AF2C26C2-860C-4A23-879C-77ADB2962CB8}" destId="{190FD8AC-A2F6-4DCE-B1F3-B8506598875C}" srcOrd="8" destOrd="0" presId="urn:microsoft.com/office/officeart/2005/8/layout/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6BAA91-81D8-4DD4-8537-7775AE15B6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BF35E1E-FB9B-4337-A7B7-86ED6B68FF57}">
      <dgm:prSet/>
      <dgm:spPr>
        <a:solidFill>
          <a:srgbClr val="FFC000"/>
        </a:solidFill>
        <a:ln>
          <a:solidFill>
            <a:schemeClr val="accent2"/>
          </a:solidFill>
        </a:ln>
      </dgm:spPr>
      <dgm:t>
        <a:bodyPr/>
        <a:lstStyle/>
        <a:p>
          <a:r>
            <a:rPr lang="en-US">
              <a:solidFill>
                <a:schemeClr val="tx1"/>
              </a:solidFill>
            </a:rPr>
            <a:t>1970s, 1st Road Classification </a:t>
          </a:r>
        </a:p>
      </dgm:t>
    </dgm:pt>
    <dgm:pt modelId="{B1F86948-8097-4BCD-BA1B-E65FF5CBAB1B}" type="parTrans" cxnId="{492FCECC-15F5-46D1-B276-AB17AB268B69}">
      <dgm:prSet/>
      <dgm:spPr/>
      <dgm:t>
        <a:bodyPr/>
        <a:lstStyle/>
        <a:p>
          <a:endParaRPr lang="en-US"/>
        </a:p>
      </dgm:t>
    </dgm:pt>
    <dgm:pt modelId="{E5357BC2-84AF-4343-83C9-72929E46D19B}" type="sibTrans" cxnId="{492FCECC-15F5-46D1-B276-AB17AB268B69}">
      <dgm:prSet/>
      <dgm:spPr/>
      <dgm:t>
        <a:bodyPr/>
        <a:lstStyle/>
        <a:p>
          <a:endParaRPr lang="en-US"/>
        </a:p>
      </dgm:t>
    </dgm:pt>
    <dgm:pt modelId="{E4156C24-1A13-41B8-9D1A-CFAF15E1119A}">
      <dgm:prSet/>
      <dgm:spPr/>
      <dgm:t>
        <a:bodyPr/>
        <a:lstStyle/>
        <a:p>
          <a:r>
            <a:rPr lang="en-US"/>
            <a:t>Was Functional and not dynamic</a:t>
          </a:r>
        </a:p>
      </dgm:t>
    </dgm:pt>
    <dgm:pt modelId="{66993F04-358A-48B3-89AB-028ED10F0DC3}" type="parTrans" cxnId="{1A118D6C-DADF-4E94-BDDC-46996D8CC269}">
      <dgm:prSet/>
      <dgm:spPr/>
      <dgm:t>
        <a:bodyPr/>
        <a:lstStyle/>
        <a:p>
          <a:endParaRPr lang="en-US"/>
        </a:p>
      </dgm:t>
    </dgm:pt>
    <dgm:pt modelId="{11A77B26-6BE7-41E8-A9A3-0AC0DD5D5536}" type="sibTrans" cxnId="{1A118D6C-DADF-4E94-BDDC-46996D8CC269}">
      <dgm:prSet/>
      <dgm:spPr/>
      <dgm:t>
        <a:bodyPr/>
        <a:lstStyle/>
        <a:p>
          <a:endParaRPr lang="en-US"/>
        </a:p>
      </dgm:t>
    </dgm:pt>
    <dgm:pt modelId="{1CAA584E-F4E1-451E-B071-DC8D9AB9C5FE}">
      <dgm:prSet/>
      <dgm:spPr/>
      <dgm:t>
        <a:bodyPr/>
        <a:lstStyle/>
        <a:p>
          <a:r>
            <a:rPr lang="en-US"/>
            <a:t>Covered about 61,945 km by 2007 and </a:t>
          </a:r>
          <a:r>
            <a:rPr lang="en-GB"/>
            <a:t>Excluded Urban Roads</a:t>
          </a:r>
          <a:endParaRPr lang="en-US"/>
        </a:p>
      </dgm:t>
    </dgm:pt>
    <dgm:pt modelId="{E5658D35-BE5E-40D1-B402-5F4280233782}" type="parTrans" cxnId="{D2D475A6-80DE-4942-8DCB-46C08787411B}">
      <dgm:prSet/>
      <dgm:spPr/>
      <dgm:t>
        <a:bodyPr/>
        <a:lstStyle/>
        <a:p>
          <a:endParaRPr lang="en-US"/>
        </a:p>
      </dgm:t>
    </dgm:pt>
    <dgm:pt modelId="{A8C885C4-D1A4-4E96-A8C0-C9D9E46405D9}" type="sibTrans" cxnId="{D2D475A6-80DE-4942-8DCB-46C08787411B}">
      <dgm:prSet/>
      <dgm:spPr/>
      <dgm:t>
        <a:bodyPr/>
        <a:lstStyle/>
        <a:p>
          <a:endParaRPr lang="en-US"/>
        </a:p>
      </dgm:t>
    </dgm:pt>
    <dgm:pt modelId="{80D44109-6C0A-4057-968E-0CAF2AF83770}">
      <dgm:prSet/>
      <dgm:spPr>
        <a:solidFill>
          <a:srgbClr val="FFC000"/>
        </a:solidFill>
      </dgm:spPr>
      <dgm:t>
        <a:bodyPr/>
        <a:lstStyle/>
        <a:p>
          <a:r>
            <a:rPr lang="en-US">
              <a:solidFill>
                <a:schemeClr val="tx1"/>
              </a:solidFill>
            </a:rPr>
            <a:t>In 2007, Ministry responsible for Roads commissioned a Study (thro’ KRB) to:</a:t>
          </a:r>
        </a:p>
      </dgm:t>
    </dgm:pt>
    <dgm:pt modelId="{736E80A2-1289-4482-902A-A40CAC445587}" type="parTrans" cxnId="{543ED7CD-0F9C-4CA5-B165-8425E48301F0}">
      <dgm:prSet/>
      <dgm:spPr/>
      <dgm:t>
        <a:bodyPr/>
        <a:lstStyle/>
        <a:p>
          <a:endParaRPr lang="en-US"/>
        </a:p>
      </dgm:t>
    </dgm:pt>
    <dgm:pt modelId="{B083CECC-9792-413A-8937-559E049E3440}" type="sibTrans" cxnId="{543ED7CD-0F9C-4CA5-B165-8425E48301F0}">
      <dgm:prSet/>
      <dgm:spPr/>
      <dgm:t>
        <a:bodyPr/>
        <a:lstStyle/>
        <a:p>
          <a:endParaRPr lang="en-US"/>
        </a:p>
      </dgm:t>
    </dgm:pt>
    <dgm:pt modelId="{3C524245-47B8-4572-9C7D-86956CACDBA2}">
      <dgm:prSet/>
      <dgm:spPr/>
      <dgm:t>
        <a:bodyPr/>
        <a:lstStyle/>
        <a:p>
          <a:r>
            <a:rPr lang="en-US" dirty="0"/>
            <a:t>Undertake RICS for hitherto Unclassified Roads, </a:t>
          </a:r>
          <a:r>
            <a:rPr lang="en-US" b="0" i="0" baseline="0" dirty="0"/>
            <a:t>Re-Classify the network </a:t>
          </a:r>
          <a:endParaRPr lang="en-US" dirty="0"/>
        </a:p>
      </dgm:t>
    </dgm:pt>
    <dgm:pt modelId="{4EC8C097-E937-4C49-AB9A-D4AFE8EDDB26}" type="parTrans" cxnId="{1B324C2F-16D2-42EC-ADAC-03C42AB1C8C0}">
      <dgm:prSet/>
      <dgm:spPr/>
      <dgm:t>
        <a:bodyPr/>
        <a:lstStyle/>
        <a:p>
          <a:endParaRPr lang="en-US"/>
        </a:p>
      </dgm:t>
    </dgm:pt>
    <dgm:pt modelId="{B0D132FA-4152-4F38-B3D3-44E2D7C89CA5}" type="sibTrans" cxnId="{1B324C2F-16D2-42EC-ADAC-03C42AB1C8C0}">
      <dgm:prSet/>
      <dgm:spPr/>
      <dgm:t>
        <a:bodyPr/>
        <a:lstStyle/>
        <a:p>
          <a:endParaRPr lang="en-US"/>
        </a:p>
      </dgm:t>
    </dgm:pt>
    <dgm:pt modelId="{D56B65D6-8282-4A25-8DEE-7FFEE4E6C4ED}">
      <dgm:prSet/>
      <dgm:spPr/>
      <dgm:t>
        <a:bodyPr/>
        <a:lstStyle/>
        <a:p>
          <a:r>
            <a:rPr lang="en-US"/>
            <a:t>98,000 km of hitherto unclassified roads mapped and </a:t>
          </a:r>
          <a:r>
            <a:rPr lang="en-US" b="0" i="0" baseline="0"/>
            <a:t> Reclassified the entire Road Network to 161,451 Km</a:t>
          </a:r>
          <a:endParaRPr lang="en-US"/>
        </a:p>
      </dgm:t>
    </dgm:pt>
    <dgm:pt modelId="{917C79B9-8677-488B-8E36-4997E73E783A}" type="parTrans" cxnId="{A960AA56-1D73-479E-9A39-3D97EF0377F1}">
      <dgm:prSet/>
      <dgm:spPr/>
      <dgm:t>
        <a:bodyPr/>
        <a:lstStyle/>
        <a:p>
          <a:endParaRPr lang="en-US"/>
        </a:p>
      </dgm:t>
    </dgm:pt>
    <dgm:pt modelId="{366A2521-0805-4BDF-83C9-35F6E0FA0156}" type="sibTrans" cxnId="{A960AA56-1D73-479E-9A39-3D97EF0377F1}">
      <dgm:prSet/>
      <dgm:spPr/>
      <dgm:t>
        <a:bodyPr/>
        <a:lstStyle/>
        <a:p>
          <a:endParaRPr lang="en-US"/>
        </a:p>
      </dgm:t>
    </dgm:pt>
    <dgm:pt modelId="{A190137B-7C6A-40AC-A19D-20B9BF341ECA}">
      <dgm:prSet/>
      <dgm:spPr/>
      <dgm:t>
        <a:bodyPr/>
        <a:lstStyle/>
        <a:p>
          <a:r>
            <a:rPr lang="en-US" b="0" i="0" baseline="0"/>
            <a:t>New Road Classification not adopted till January 2016 Legal Notice</a:t>
          </a:r>
          <a:endParaRPr lang="en-US"/>
        </a:p>
      </dgm:t>
    </dgm:pt>
    <dgm:pt modelId="{13F7C211-890D-4244-A2F6-D6E799372291}" type="parTrans" cxnId="{43CFDC80-EF92-4F68-B437-B777F550092F}">
      <dgm:prSet/>
      <dgm:spPr/>
      <dgm:t>
        <a:bodyPr/>
        <a:lstStyle/>
        <a:p>
          <a:endParaRPr lang="en-US"/>
        </a:p>
      </dgm:t>
    </dgm:pt>
    <dgm:pt modelId="{E86FEC8B-5759-4D71-A457-59C5534785DC}" type="sibTrans" cxnId="{43CFDC80-EF92-4F68-B437-B777F550092F}">
      <dgm:prSet/>
      <dgm:spPr/>
      <dgm:t>
        <a:bodyPr/>
        <a:lstStyle/>
        <a:p>
          <a:endParaRPr lang="en-US"/>
        </a:p>
      </dgm:t>
    </dgm:pt>
    <dgm:pt modelId="{32238596-5EFB-488F-AC1F-236719BB243C}">
      <dgm:prSet/>
      <dgm:spPr>
        <a:solidFill>
          <a:srgbClr val="FFC000"/>
        </a:solidFill>
      </dgm:spPr>
      <dgm:t>
        <a:bodyPr/>
        <a:lstStyle/>
        <a:p>
          <a:r>
            <a:rPr lang="en-US" b="0" i="0" baseline="0">
              <a:solidFill>
                <a:schemeClr val="tx1"/>
              </a:solidFill>
            </a:rPr>
            <a:t>In 2010, Constitution of Kenya assigned the responsibility of managing roads</a:t>
          </a:r>
          <a:endParaRPr lang="en-US">
            <a:solidFill>
              <a:schemeClr val="tx1"/>
            </a:solidFill>
          </a:endParaRPr>
        </a:p>
      </dgm:t>
    </dgm:pt>
    <dgm:pt modelId="{079A2155-B235-4A54-A063-C6BCAA411BB0}" type="parTrans" cxnId="{A495FC8D-416B-4D9D-9415-79220490B5C6}">
      <dgm:prSet/>
      <dgm:spPr/>
      <dgm:t>
        <a:bodyPr/>
        <a:lstStyle/>
        <a:p>
          <a:endParaRPr lang="en-US"/>
        </a:p>
      </dgm:t>
    </dgm:pt>
    <dgm:pt modelId="{3CB7A0A3-E3E8-488A-A5C0-F78D3B5B88C4}" type="sibTrans" cxnId="{A495FC8D-416B-4D9D-9415-79220490B5C6}">
      <dgm:prSet/>
      <dgm:spPr/>
      <dgm:t>
        <a:bodyPr/>
        <a:lstStyle/>
        <a:p>
          <a:endParaRPr lang="en-US"/>
        </a:p>
      </dgm:t>
    </dgm:pt>
    <dgm:pt modelId="{013D24B9-BB60-492B-AFE3-2532A281AE04}">
      <dgm:prSet/>
      <dgm:spPr/>
      <dgm:t>
        <a:bodyPr/>
        <a:lstStyle/>
        <a:p>
          <a:r>
            <a:rPr lang="en-US" b="0" i="0" baseline="0"/>
            <a:t>National Trunk Roads to the National Government</a:t>
          </a:r>
          <a:endParaRPr lang="en-US"/>
        </a:p>
      </dgm:t>
    </dgm:pt>
    <dgm:pt modelId="{B5019F01-9C81-4238-BE2A-7EBE9D510DC1}" type="parTrans" cxnId="{4FB29420-3804-4E72-87F7-7D75D8F2D448}">
      <dgm:prSet/>
      <dgm:spPr/>
      <dgm:t>
        <a:bodyPr/>
        <a:lstStyle/>
        <a:p>
          <a:endParaRPr lang="en-US"/>
        </a:p>
      </dgm:t>
    </dgm:pt>
    <dgm:pt modelId="{9DA1C95C-6174-413F-8EBB-ECC7403286E8}" type="sibTrans" cxnId="{4FB29420-3804-4E72-87F7-7D75D8F2D448}">
      <dgm:prSet/>
      <dgm:spPr/>
      <dgm:t>
        <a:bodyPr/>
        <a:lstStyle/>
        <a:p>
          <a:endParaRPr lang="en-US"/>
        </a:p>
      </dgm:t>
    </dgm:pt>
    <dgm:pt modelId="{2964C6A1-1B67-40E2-888A-97727CB8A543}">
      <dgm:prSet/>
      <dgm:spPr/>
      <dgm:t>
        <a:bodyPr/>
        <a:lstStyle/>
        <a:p>
          <a:r>
            <a:rPr lang="en-US" b="0" i="0" baseline="0"/>
            <a:t>County Roads to 47 County Government</a:t>
          </a:r>
          <a:endParaRPr lang="en-US"/>
        </a:p>
      </dgm:t>
    </dgm:pt>
    <dgm:pt modelId="{6A45F5FC-4D68-4553-987A-43C0E9D5D19C}" type="parTrans" cxnId="{964D1C1E-5330-42AF-9CEF-651CFDE84006}">
      <dgm:prSet/>
      <dgm:spPr/>
      <dgm:t>
        <a:bodyPr/>
        <a:lstStyle/>
        <a:p>
          <a:endParaRPr lang="en-US"/>
        </a:p>
      </dgm:t>
    </dgm:pt>
    <dgm:pt modelId="{0EDA14C4-D6DE-4074-A89A-4895108B6485}" type="sibTrans" cxnId="{964D1C1E-5330-42AF-9CEF-651CFDE84006}">
      <dgm:prSet/>
      <dgm:spPr/>
      <dgm:t>
        <a:bodyPr/>
        <a:lstStyle/>
        <a:p>
          <a:endParaRPr lang="en-US"/>
        </a:p>
      </dgm:t>
    </dgm:pt>
    <dgm:pt modelId="{AFA3D417-00D1-4DD2-B731-7345B7088BF7}">
      <dgm:prSet/>
      <dgm:spPr>
        <a:solidFill>
          <a:srgbClr val="FFC000"/>
        </a:solidFill>
      </dgm:spPr>
      <dgm:t>
        <a:bodyPr/>
        <a:lstStyle/>
        <a:p>
          <a:r>
            <a:rPr lang="en-US" b="0" i="0" baseline="0">
              <a:solidFill>
                <a:schemeClr val="tx1"/>
              </a:solidFill>
            </a:rPr>
            <a:t>In 2018, </a:t>
          </a:r>
          <a:r>
            <a:rPr lang="en-GB" b="0" i="0" baseline="0">
              <a:solidFill>
                <a:schemeClr val="tx1"/>
              </a:solidFill>
            </a:rPr>
            <a:t>RICS conducted and an additional 34,654 km of new roads mapped, bringing network of &gt;9m reserve to 196,474kms; no classification of new roads done</a:t>
          </a:r>
          <a:endParaRPr lang="en-US">
            <a:solidFill>
              <a:schemeClr val="tx1"/>
            </a:solidFill>
          </a:endParaRPr>
        </a:p>
      </dgm:t>
    </dgm:pt>
    <dgm:pt modelId="{BB871E25-13F7-4359-975A-60D3D713FB6D}" type="parTrans" cxnId="{1A1D9E7B-D9C3-465C-AEE6-F7FA914326B4}">
      <dgm:prSet/>
      <dgm:spPr/>
      <dgm:t>
        <a:bodyPr/>
        <a:lstStyle/>
        <a:p>
          <a:endParaRPr lang="en-US"/>
        </a:p>
      </dgm:t>
    </dgm:pt>
    <dgm:pt modelId="{CD6DA946-2B40-4F8D-9AB0-0B234B574391}" type="sibTrans" cxnId="{1A1D9E7B-D9C3-465C-AEE6-F7FA914326B4}">
      <dgm:prSet/>
      <dgm:spPr/>
      <dgm:t>
        <a:bodyPr/>
        <a:lstStyle/>
        <a:p>
          <a:endParaRPr lang="en-US"/>
        </a:p>
      </dgm:t>
    </dgm:pt>
    <dgm:pt modelId="{DBBA4CB0-1A3F-4C64-9080-331706A4A3C4}" type="pres">
      <dgm:prSet presAssocID="{DC6BAA91-81D8-4DD4-8537-7775AE15B649}" presName="linear" presStyleCnt="0">
        <dgm:presLayoutVars>
          <dgm:animLvl val="lvl"/>
          <dgm:resizeHandles val="exact"/>
        </dgm:presLayoutVars>
      </dgm:prSet>
      <dgm:spPr/>
    </dgm:pt>
    <dgm:pt modelId="{18A06134-938E-4D4B-82B3-F124F8D32BCF}" type="pres">
      <dgm:prSet presAssocID="{ABF35E1E-FB9B-4337-A7B7-86ED6B68FF57}" presName="parentText" presStyleLbl="node1" presStyleIdx="0" presStyleCnt="4">
        <dgm:presLayoutVars>
          <dgm:chMax val="0"/>
          <dgm:bulletEnabled val="1"/>
        </dgm:presLayoutVars>
      </dgm:prSet>
      <dgm:spPr/>
    </dgm:pt>
    <dgm:pt modelId="{43D007D0-8798-41F0-9477-AA681D08054C}" type="pres">
      <dgm:prSet presAssocID="{ABF35E1E-FB9B-4337-A7B7-86ED6B68FF57}" presName="childText" presStyleLbl="revTx" presStyleIdx="0" presStyleCnt="3">
        <dgm:presLayoutVars>
          <dgm:bulletEnabled val="1"/>
        </dgm:presLayoutVars>
      </dgm:prSet>
      <dgm:spPr/>
    </dgm:pt>
    <dgm:pt modelId="{F1BDCCF8-3C09-4C54-8AE9-4934824BFEA4}" type="pres">
      <dgm:prSet presAssocID="{80D44109-6C0A-4057-968E-0CAF2AF83770}" presName="parentText" presStyleLbl="node1" presStyleIdx="1" presStyleCnt="4">
        <dgm:presLayoutVars>
          <dgm:chMax val="0"/>
          <dgm:bulletEnabled val="1"/>
        </dgm:presLayoutVars>
      </dgm:prSet>
      <dgm:spPr/>
    </dgm:pt>
    <dgm:pt modelId="{98C65219-F0D0-4157-9441-E497F67070A4}" type="pres">
      <dgm:prSet presAssocID="{80D44109-6C0A-4057-968E-0CAF2AF83770}" presName="childText" presStyleLbl="revTx" presStyleIdx="1" presStyleCnt="3">
        <dgm:presLayoutVars>
          <dgm:bulletEnabled val="1"/>
        </dgm:presLayoutVars>
      </dgm:prSet>
      <dgm:spPr/>
    </dgm:pt>
    <dgm:pt modelId="{47B98692-03C1-4739-B997-A14537A9459B}" type="pres">
      <dgm:prSet presAssocID="{32238596-5EFB-488F-AC1F-236719BB243C}" presName="parentText" presStyleLbl="node1" presStyleIdx="2" presStyleCnt="4">
        <dgm:presLayoutVars>
          <dgm:chMax val="0"/>
          <dgm:bulletEnabled val="1"/>
        </dgm:presLayoutVars>
      </dgm:prSet>
      <dgm:spPr/>
    </dgm:pt>
    <dgm:pt modelId="{D9084DC5-33F9-48AC-8C50-38B5F2A9DDB2}" type="pres">
      <dgm:prSet presAssocID="{32238596-5EFB-488F-AC1F-236719BB243C}" presName="childText" presStyleLbl="revTx" presStyleIdx="2" presStyleCnt="3">
        <dgm:presLayoutVars>
          <dgm:bulletEnabled val="1"/>
        </dgm:presLayoutVars>
      </dgm:prSet>
      <dgm:spPr/>
    </dgm:pt>
    <dgm:pt modelId="{D73A0409-33F5-4FD3-B2B4-1E175C0B0284}" type="pres">
      <dgm:prSet presAssocID="{AFA3D417-00D1-4DD2-B731-7345B7088BF7}" presName="parentText" presStyleLbl="node1" presStyleIdx="3" presStyleCnt="4">
        <dgm:presLayoutVars>
          <dgm:chMax val="0"/>
          <dgm:bulletEnabled val="1"/>
        </dgm:presLayoutVars>
      </dgm:prSet>
      <dgm:spPr/>
    </dgm:pt>
  </dgm:ptLst>
  <dgm:cxnLst>
    <dgm:cxn modelId="{C14F5E09-5C85-42B3-A684-072F2662E2CA}" type="presOf" srcId="{32238596-5EFB-488F-AC1F-236719BB243C}" destId="{47B98692-03C1-4739-B997-A14537A9459B}" srcOrd="0" destOrd="0" presId="urn:microsoft.com/office/officeart/2005/8/layout/vList2"/>
    <dgm:cxn modelId="{964D1C1E-5330-42AF-9CEF-651CFDE84006}" srcId="{32238596-5EFB-488F-AC1F-236719BB243C}" destId="{2964C6A1-1B67-40E2-888A-97727CB8A543}" srcOrd="1" destOrd="0" parTransId="{6A45F5FC-4D68-4553-987A-43C0E9D5D19C}" sibTransId="{0EDA14C4-D6DE-4074-A89A-4895108B6485}"/>
    <dgm:cxn modelId="{4FB29420-3804-4E72-87F7-7D75D8F2D448}" srcId="{32238596-5EFB-488F-AC1F-236719BB243C}" destId="{013D24B9-BB60-492B-AFE3-2532A281AE04}" srcOrd="0" destOrd="0" parTransId="{B5019F01-9C81-4238-BE2A-7EBE9D510DC1}" sibTransId="{9DA1C95C-6174-413F-8EBB-ECC7403286E8}"/>
    <dgm:cxn modelId="{4B0AC326-BD59-4761-BCEF-AF7D76F509ED}" type="presOf" srcId="{3C524245-47B8-4572-9C7D-86956CACDBA2}" destId="{98C65219-F0D0-4157-9441-E497F67070A4}" srcOrd="0" destOrd="0" presId="urn:microsoft.com/office/officeart/2005/8/layout/vList2"/>
    <dgm:cxn modelId="{1B324C2F-16D2-42EC-ADAC-03C42AB1C8C0}" srcId="{80D44109-6C0A-4057-968E-0CAF2AF83770}" destId="{3C524245-47B8-4572-9C7D-86956CACDBA2}" srcOrd="0" destOrd="0" parTransId="{4EC8C097-E937-4C49-AB9A-D4AFE8EDDB26}" sibTransId="{B0D132FA-4152-4F38-B3D3-44E2D7C89CA5}"/>
    <dgm:cxn modelId="{3CA39333-9754-476E-9B09-3B1AE7440EEA}" type="presOf" srcId="{A190137B-7C6A-40AC-A19D-20B9BF341ECA}" destId="{98C65219-F0D0-4157-9441-E497F67070A4}" srcOrd="0" destOrd="2" presId="urn:microsoft.com/office/officeart/2005/8/layout/vList2"/>
    <dgm:cxn modelId="{EFC3425E-2D86-49D1-BF9D-BA51D9AF44DD}" type="presOf" srcId="{80D44109-6C0A-4057-968E-0CAF2AF83770}" destId="{F1BDCCF8-3C09-4C54-8AE9-4934824BFEA4}" srcOrd="0" destOrd="0" presId="urn:microsoft.com/office/officeart/2005/8/layout/vList2"/>
    <dgm:cxn modelId="{1A118D6C-DADF-4E94-BDDC-46996D8CC269}" srcId="{ABF35E1E-FB9B-4337-A7B7-86ED6B68FF57}" destId="{E4156C24-1A13-41B8-9D1A-CFAF15E1119A}" srcOrd="0" destOrd="0" parTransId="{66993F04-358A-48B3-89AB-028ED10F0DC3}" sibTransId="{11A77B26-6BE7-41E8-A9A3-0AC0DD5D5536}"/>
    <dgm:cxn modelId="{A960AA56-1D73-479E-9A39-3D97EF0377F1}" srcId="{80D44109-6C0A-4057-968E-0CAF2AF83770}" destId="{D56B65D6-8282-4A25-8DEE-7FFEE4E6C4ED}" srcOrd="1" destOrd="0" parTransId="{917C79B9-8677-488B-8E36-4997E73E783A}" sibTransId="{366A2521-0805-4BDF-83C9-35F6E0FA0156}"/>
    <dgm:cxn modelId="{11A86E78-CA7E-4D40-811A-1FCAF5F7F2EE}" type="presOf" srcId="{ABF35E1E-FB9B-4337-A7B7-86ED6B68FF57}" destId="{18A06134-938E-4D4B-82B3-F124F8D32BCF}" srcOrd="0" destOrd="0" presId="urn:microsoft.com/office/officeart/2005/8/layout/vList2"/>
    <dgm:cxn modelId="{11A6E978-7921-4DAE-AA07-EC4DD5F6FB11}" type="presOf" srcId="{013D24B9-BB60-492B-AFE3-2532A281AE04}" destId="{D9084DC5-33F9-48AC-8C50-38B5F2A9DDB2}" srcOrd="0" destOrd="0" presId="urn:microsoft.com/office/officeart/2005/8/layout/vList2"/>
    <dgm:cxn modelId="{1A1D9E7B-D9C3-465C-AEE6-F7FA914326B4}" srcId="{DC6BAA91-81D8-4DD4-8537-7775AE15B649}" destId="{AFA3D417-00D1-4DD2-B731-7345B7088BF7}" srcOrd="3" destOrd="0" parTransId="{BB871E25-13F7-4359-975A-60D3D713FB6D}" sibTransId="{CD6DA946-2B40-4F8D-9AB0-0B234B574391}"/>
    <dgm:cxn modelId="{43CFDC80-EF92-4F68-B437-B777F550092F}" srcId="{80D44109-6C0A-4057-968E-0CAF2AF83770}" destId="{A190137B-7C6A-40AC-A19D-20B9BF341ECA}" srcOrd="2" destOrd="0" parTransId="{13F7C211-890D-4244-A2F6-D6E799372291}" sibTransId="{E86FEC8B-5759-4D71-A457-59C5534785DC}"/>
    <dgm:cxn modelId="{A495FC8D-416B-4D9D-9415-79220490B5C6}" srcId="{DC6BAA91-81D8-4DD4-8537-7775AE15B649}" destId="{32238596-5EFB-488F-AC1F-236719BB243C}" srcOrd="2" destOrd="0" parTransId="{079A2155-B235-4A54-A063-C6BCAA411BB0}" sibTransId="{3CB7A0A3-E3E8-488A-A5C0-F78D3B5B88C4}"/>
    <dgm:cxn modelId="{81900696-D939-48D7-9CF5-6AAD2F556EF1}" type="presOf" srcId="{DC6BAA91-81D8-4DD4-8537-7775AE15B649}" destId="{DBBA4CB0-1A3F-4C64-9080-331706A4A3C4}" srcOrd="0" destOrd="0" presId="urn:microsoft.com/office/officeart/2005/8/layout/vList2"/>
    <dgm:cxn modelId="{D2D475A6-80DE-4942-8DCB-46C08787411B}" srcId="{ABF35E1E-FB9B-4337-A7B7-86ED6B68FF57}" destId="{1CAA584E-F4E1-451E-B071-DC8D9AB9C5FE}" srcOrd="1" destOrd="0" parTransId="{E5658D35-BE5E-40D1-B402-5F4280233782}" sibTransId="{A8C885C4-D1A4-4E96-A8C0-C9D9E46405D9}"/>
    <dgm:cxn modelId="{CA19E4A6-3F31-45B6-90A3-FC9FD04F06CF}" type="presOf" srcId="{E4156C24-1A13-41B8-9D1A-CFAF15E1119A}" destId="{43D007D0-8798-41F0-9477-AA681D08054C}" srcOrd="0" destOrd="0" presId="urn:microsoft.com/office/officeart/2005/8/layout/vList2"/>
    <dgm:cxn modelId="{784FA3AF-FD4D-40FE-BDA8-87C1289AF7A3}" type="presOf" srcId="{AFA3D417-00D1-4DD2-B731-7345B7088BF7}" destId="{D73A0409-33F5-4FD3-B2B4-1E175C0B0284}" srcOrd="0" destOrd="0" presId="urn:microsoft.com/office/officeart/2005/8/layout/vList2"/>
    <dgm:cxn modelId="{492FCECC-15F5-46D1-B276-AB17AB268B69}" srcId="{DC6BAA91-81D8-4DD4-8537-7775AE15B649}" destId="{ABF35E1E-FB9B-4337-A7B7-86ED6B68FF57}" srcOrd="0" destOrd="0" parTransId="{B1F86948-8097-4BCD-BA1B-E65FF5CBAB1B}" sibTransId="{E5357BC2-84AF-4343-83C9-72929E46D19B}"/>
    <dgm:cxn modelId="{543ED7CD-0F9C-4CA5-B165-8425E48301F0}" srcId="{DC6BAA91-81D8-4DD4-8537-7775AE15B649}" destId="{80D44109-6C0A-4057-968E-0CAF2AF83770}" srcOrd="1" destOrd="0" parTransId="{736E80A2-1289-4482-902A-A40CAC445587}" sibTransId="{B083CECC-9792-413A-8937-559E049E3440}"/>
    <dgm:cxn modelId="{CB6E22D9-E46C-449E-A8B8-6115D73BC8DF}" type="presOf" srcId="{2964C6A1-1B67-40E2-888A-97727CB8A543}" destId="{D9084DC5-33F9-48AC-8C50-38B5F2A9DDB2}" srcOrd="0" destOrd="1" presId="urn:microsoft.com/office/officeart/2005/8/layout/vList2"/>
    <dgm:cxn modelId="{45026EF5-BB75-4CA4-8ED1-5A8AE9B82C20}" type="presOf" srcId="{1CAA584E-F4E1-451E-B071-DC8D9AB9C5FE}" destId="{43D007D0-8798-41F0-9477-AA681D08054C}" srcOrd="0" destOrd="1" presId="urn:microsoft.com/office/officeart/2005/8/layout/vList2"/>
    <dgm:cxn modelId="{1D7F6CF6-FF3E-45F8-B15F-D145C5717A97}" type="presOf" srcId="{D56B65D6-8282-4A25-8DEE-7FFEE4E6C4ED}" destId="{98C65219-F0D0-4157-9441-E497F67070A4}" srcOrd="0" destOrd="1" presId="urn:microsoft.com/office/officeart/2005/8/layout/vList2"/>
    <dgm:cxn modelId="{81F3700A-45F1-40E7-96DB-0D23461645DD}" type="presParOf" srcId="{DBBA4CB0-1A3F-4C64-9080-331706A4A3C4}" destId="{18A06134-938E-4D4B-82B3-F124F8D32BCF}" srcOrd="0" destOrd="0" presId="urn:microsoft.com/office/officeart/2005/8/layout/vList2"/>
    <dgm:cxn modelId="{53595D24-B1C7-4A4F-AC33-0AC317B5746A}" type="presParOf" srcId="{DBBA4CB0-1A3F-4C64-9080-331706A4A3C4}" destId="{43D007D0-8798-41F0-9477-AA681D08054C}" srcOrd="1" destOrd="0" presId="urn:microsoft.com/office/officeart/2005/8/layout/vList2"/>
    <dgm:cxn modelId="{FA210AE2-4EF2-4CBA-989F-8D1702A27EE1}" type="presParOf" srcId="{DBBA4CB0-1A3F-4C64-9080-331706A4A3C4}" destId="{F1BDCCF8-3C09-4C54-8AE9-4934824BFEA4}" srcOrd="2" destOrd="0" presId="urn:microsoft.com/office/officeart/2005/8/layout/vList2"/>
    <dgm:cxn modelId="{275BE5B1-2F2D-4EA0-9DC6-5172D7A7C8D3}" type="presParOf" srcId="{DBBA4CB0-1A3F-4C64-9080-331706A4A3C4}" destId="{98C65219-F0D0-4157-9441-E497F67070A4}" srcOrd="3" destOrd="0" presId="urn:microsoft.com/office/officeart/2005/8/layout/vList2"/>
    <dgm:cxn modelId="{129F01E7-E49F-438E-AD4C-B781A0E0B365}" type="presParOf" srcId="{DBBA4CB0-1A3F-4C64-9080-331706A4A3C4}" destId="{47B98692-03C1-4739-B997-A14537A9459B}" srcOrd="4" destOrd="0" presId="urn:microsoft.com/office/officeart/2005/8/layout/vList2"/>
    <dgm:cxn modelId="{EAF47D5C-77ED-4925-B5D6-A300D0391544}" type="presParOf" srcId="{DBBA4CB0-1A3F-4C64-9080-331706A4A3C4}" destId="{D9084DC5-33F9-48AC-8C50-38B5F2A9DDB2}" srcOrd="5" destOrd="0" presId="urn:microsoft.com/office/officeart/2005/8/layout/vList2"/>
    <dgm:cxn modelId="{C929CE8F-A856-4233-AB9F-C88571C97E78}" type="presParOf" srcId="{DBBA4CB0-1A3F-4C64-9080-331706A4A3C4}" destId="{D73A0409-33F5-4FD3-B2B4-1E175C0B0284}" srcOrd="6" destOrd="0" presId="urn:microsoft.com/office/officeart/2005/8/layout/vList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3D7DDB-6E61-4261-A8E5-BAA08DDEFD10}" type="doc">
      <dgm:prSet loTypeId="urn:microsoft.com/office/officeart/2005/8/layout/vList6" loCatId="list" qsTypeId="urn:microsoft.com/office/officeart/2005/8/quickstyle/3d2" qsCatId="3D" csTypeId="urn:microsoft.com/office/officeart/2005/8/colors/accent6_2" csCatId="accent6" phldr="1"/>
      <dgm:spPr/>
      <dgm:t>
        <a:bodyPr/>
        <a:lstStyle/>
        <a:p>
          <a:endParaRPr lang="en-US"/>
        </a:p>
      </dgm:t>
    </dgm:pt>
    <dgm:pt modelId="{A9858946-A330-42CB-B18A-A3CE838433F4}">
      <dgm:prSet phldrT="[Text]"/>
      <dgm:spPr/>
      <dgm:t>
        <a:bodyPr/>
        <a:lstStyle/>
        <a:p>
          <a:r>
            <a:rPr lang="en-GB" dirty="0"/>
            <a:t>Objective 1</a:t>
          </a:r>
          <a:endParaRPr lang="en-US" dirty="0"/>
        </a:p>
      </dgm:t>
    </dgm:pt>
    <dgm:pt modelId="{651F5D38-A036-43DF-84E4-E946B886332F}" type="parTrans" cxnId="{836E868B-4948-441F-B420-29E57B5D5CBD}">
      <dgm:prSet/>
      <dgm:spPr/>
      <dgm:t>
        <a:bodyPr/>
        <a:lstStyle/>
        <a:p>
          <a:endParaRPr lang="en-US"/>
        </a:p>
      </dgm:t>
    </dgm:pt>
    <dgm:pt modelId="{378B7FA5-8FBD-4F27-8150-7C81E0739294}" type="sibTrans" cxnId="{836E868B-4948-441F-B420-29E57B5D5CBD}">
      <dgm:prSet/>
      <dgm:spPr/>
      <dgm:t>
        <a:bodyPr/>
        <a:lstStyle/>
        <a:p>
          <a:endParaRPr lang="en-US"/>
        </a:p>
      </dgm:t>
    </dgm:pt>
    <dgm:pt modelId="{0F123F1F-FFC6-4183-8192-B2993FED6FBB}">
      <dgm:prSet phldrT="[Text]" custT="1"/>
      <dgm:spPr/>
      <dgm:t>
        <a:bodyPr/>
        <a:lstStyle/>
        <a:p>
          <a:pPr marL="216000">
            <a:buFontTx/>
            <a:buNone/>
          </a:pPr>
          <a:r>
            <a:rPr kumimoji="0" lang="en-GB" altLang="en-KE" sz="1400" b="1" i="0" u="none" strike="noStrike" cap="none" normalizeH="0" baseline="0" dirty="0">
              <a:ln>
                <a:noFill/>
              </a:ln>
              <a:solidFill>
                <a:schemeClr val="tx1"/>
              </a:solidFill>
              <a:effectLst/>
              <a:latin typeface="Arial" panose="020B0604020202020204" pitchFamily="34" charset="0"/>
            </a:rPr>
            <a:t>Review and amend the proposed Kenya Road Register 2024</a:t>
          </a:r>
          <a:endParaRPr lang="en-US" sz="1400" b="1" dirty="0"/>
        </a:p>
      </dgm:t>
    </dgm:pt>
    <dgm:pt modelId="{06A5A97D-6697-499A-A6F3-D9BD9C4E5F6A}" type="parTrans" cxnId="{A6EE7A2A-D1A2-4B8A-99B0-45951F7D20F0}">
      <dgm:prSet/>
      <dgm:spPr/>
      <dgm:t>
        <a:bodyPr/>
        <a:lstStyle/>
        <a:p>
          <a:endParaRPr lang="en-US"/>
        </a:p>
      </dgm:t>
    </dgm:pt>
    <dgm:pt modelId="{782FABE6-785E-40BD-8ABC-D586A7B0C5DA}" type="sibTrans" cxnId="{A6EE7A2A-D1A2-4B8A-99B0-45951F7D20F0}">
      <dgm:prSet/>
      <dgm:spPr/>
      <dgm:t>
        <a:bodyPr/>
        <a:lstStyle/>
        <a:p>
          <a:endParaRPr lang="en-US"/>
        </a:p>
      </dgm:t>
    </dgm:pt>
    <dgm:pt modelId="{9901D98B-BA92-41B8-9A94-D6484BA835C0}">
      <dgm:prSet phldrT="[Text]"/>
      <dgm:spPr/>
      <dgm:t>
        <a:bodyPr/>
        <a:lstStyle/>
        <a:p>
          <a:r>
            <a:rPr lang="en-GB" dirty="0"/>
            <a:t>Objective 2</a:t>
          </a:r>
          <a:endParaRPr lang="en-US" dirty="0"/>
        </a:p>
      </dgm:t>
    </dgm:pt>
    <dgm:pt modelId="{C6F8750B-8EB2-4BB0-AF46-690C689C101A}" type="parTrans" cxnId="{E654F6B0-4E1F-4564-B6BD-EAAB3527A3F2}">
      <dgm:prSet/>
      <dgm:spPr/>
      <dgm:t>
        <a:bodyPr/>
        <a:lstStyle/>
        <a:p>
          <a:endParaRPr lang="en-US"/>
        </a:p>
      </dgm:t>
    </dgm:pt>
    <dgm:pt modelId="{802A07AC-7729-41E3-9984-7061A179FC30}" type="sibTrans" cxnId="{E654F6B0-4E1F-4564-B6BD-EAAB3527A3F2}">
      <dgm:prSet/>
      <dgm:spPr/>
      <dgm:t>
        <a:bodyPr/>
        <a:lstStyle/>
        <a:p>
          <a:endParaRPr lang="en-US"/>
        </a:p>
      </dgm:t>
    </dgm:pt>
    <dgm:pt modelId="{F387E84C-F95A-4E8B-B7C1-B016DDD4E3F7}">
      <dgm:prSet phldrT="[Text]" custT="1"/>
      <dgm:spPr/>
      <dgm:t>
        <a:bodyPr/>
        <a:lstStyle/>
        <a:p>
          <a:pPr marL="216000">
            <a:buFontTx/>
            <a:buNone/>
          </a:pPr>
          <a:r>
            <a:rPr kumimoji="0" lang="en-GB" altLang="en-KE" sz="1400" b="1" i="0" u="none" strike="noStrike" cap="none" normalizeH="0" baseline="0" dirty="0">
              <a:ln>
                <a:noFill/>
              </a:ln>
              <a:solidFill>
                <a:schemeClr val="tx1"/>
              </a:solidFill>
              <a:effectLst/>
              <a:latin typeface="Arial" panose="020B0604020202020204" pitchFamily="34" charset="0"/>
            </a:rPr>
            <a:t>Develop an updated countrywide road register (2024)</a:t>
          </a:r>
          <a:endParaRPr lang="en-US" sz="1400" b="1" dirty="0"/>
        </a:p>
      </dgm:t>
    </dgm:pt>
    <dgm:pt modelId="{C481C6A8-4446-4418-AE1D-2B20636D08C3}" type="parTrans" cxnId="{3E2FC468-A2CD-4123-A113-8A1BB4DF8C90}">
      <dgm:prSet/>
      <dgm:spPr/>
      <dgm:t>
        <a:bodyPr/>
        <a:lstStyle/>
        <a:p>
          <a:endParaRPr lang="en-US"/>
        </a:p>
      </dgm:t>
    </dgm:pt>
    <dgm:pt modelId="{2FFAEC45-7EDD-4782-ABB7-0B00072D7B08}" type="sibTrans" cxnId="{3E2FC468-A2CD-4123-A113-8A1BB4DF8C90}">
      <dgm:prSet/>
      <dgm:spPr/>
      <dgm:t>
        <a:bodyPr/>
        <a:lstStyle/>
        <a:p>
          <a:endParaRPr lang="en-US"/>
        </a:p>
      </dgm:t>
    </dgm:pt>
    <dgm:pt modelId="{67BBDD24-BCAB-4DB4-9F0C-4B8B6F570C93}">
      <dgm:prSet custT="1"/>
      <dgm:spPr/>
      <dgm:t>
        <a:bodyPr/>
        <a:lstStyle/>
        <a:p>
          <a:pPr marL="216000"/>
          <a:r>
            <a:rPr kumimoji="0" lang="en-GB" altLang="en-KE" sz="1400" b="0" i="0" u="none" strike="noStrike" cap="none" normalizeH="0" baseline="0" dirty="0">
              <a:ln>
                <a:noFill/>
              </a:ln>
              <a:solidFill>
                <a:schemeClr val="tx1"/>
              </a:solidFill>
              <a:effectLst/>
              <a:latin typeface="Arial" panose="020B0604020202020204" pitchFamily="34" charset="0"/>
            </a:rPr>
            <a:t>Ensure seamless connectivity and contiguous linkage
Enhance user comfort and safety</a:t>
          </a:r>
          <a:endParaRPr kumimoji="0" lang="en-KE" altLang="en-KE" sz="1400" b="0" i="0" u="none" strike="noStrike" cap="none" normalizeH="0" baseline="0" dirty="0">
            <a:ln>
              <a:noFill/>
            </a:ln>
            <a:solidFill>
              <a:schemeClr val="tx1"/>
            </a:solidFill>
            <a:effectLst/>
            <a:latin typeface="Arial" panose="020B0604020202020204" pitchFamily="34" charset="0"/>
          </a:endParaRPr>
        </a:p>
      </dgm:t>
    </dgm:pt>
    <dgm:pt modelId="{47CD64A9-A405-474D-9BE3-576451303228}" type="parTrans" cxnId="{7376718D-A864-4AB6-ABE5-B68316E564F8}">
      <dgm:prSet/>
      <dgm:spPr/>
      <dgm:t>
        <a:bodyPr/>
        <a:lstStyle/>
        <a:p>
          <a:endParaRPr lang="en-KE"/>
        </a:p>
      </dgm:t>
    </dgm:pt>
    <dgm:pt modelId="{04F1D85A-229C-47B6-AD44-5E0C5B3F4CAC}" type="sibTrans" cxnId="{7376718D-A864-4AB6-ABE5-B68316E564F8}">
      <dgm:prSet/>
      <dgm:spPr/>
      <dgm:t>
        <a:bodyPr/>
        <a:lstStyle/>
        <a:p>
          <a:endParaRPr lang="en-KE"/>
        </a:p>
      </dgm:t>
    </dgm:pt>
    <dgm:pt modelId="{BD4A2AB2-DC34-475F-9A89-2CCD343DB954}">
      <dgm:prSet custT="1"/>
      <dgm:spPr/>
      <dgm:t>
        <a:bodyPr/>
        <a:lstStyle/>
        <a:p>
          <a:pPr marL="216000"/>
          <a:r>
            <a:rPr kumimoji="0" lang="en-GB" altLang="en-KE" sz="1400" b="0" i="0" u="none" strike="noStrike" cap="none" normalizeH="0" baseline="0" dirty="0">
              <a:ln>
                <a:noFill/>
              </a:ln>
              <a:solidFill>
                <a:schemeClr val="tx1"/>
              </a:solidFill>
              <a:effectLst/>
              <a:latin typeface="Arial" panose="020B0604020202020204" pitchFamily="34" charset="0"/>
            </a:rPr>
            <a:t>Include ALL roads including those mapped in 2023</a:t>
          </a:r>
        </a:p>
      </dgm:t>
    </dgm:pt>
    <dgm:pt modelId="{38B13142-BE23-4E75-8306-B4D2318C548C}" type="parTrans" cxnId="{E024EB8D-96A5-45F4-8DC2-3F709030951F}">
      <dgm:prSet/>
      <dgm:spPr/>
      <dgm:t>
        <a:bodyPr/>
        <a:lstStyle/>
        <a:p>
          <a:endParaRPr lang="en-KE"/>
        </a:p>
      </dgm:t>
    </dgm:pt>
    <dgm:pt modelId="{71528F5D-645D-4559-ABA2-4ED696728554}" type="sibTrans" cxnId="{E024EB8D-96A5-45F4-8DC2-3F709030951F}">
      <dgm:prSet/>
      <dgm:spPr/>
      <dgm:t>
        <a:bodyPr/>
        <a:lstStyle/>
        <a:p>
          <a:endParaRPr lang="en-KE"/>
        </a:p>
      </dgm:t>
    </dgm:pt>
    <dgm:pt modelId="{B9E01BFA-737E-4C2A-9E0B-37B0BA296E76}">
      <dgm:prSet phldrT="[Text]" custT="1"/>
      <dgm:spPr/>
      <dgm:t>
        <a:bodyPr/>
        <a:lstStyle/>
        <a:p>
          <a:pPr marL="216000">
            <a:buFontTx/>
            <a:buNone/>
          </a:pPr>
          <a:endParaRPr lang="en-US" sz="1400" b="1" dirty="0"/>
        </a:p>
      </dgm:t>
    </dgm:pt>
    <dgm:pt modelId="{87C5E55E-3B0D-4DC2-974C-A57B2D2ED02A}" type="parTrans" cxnId="{A7F5766E-B837-47E3-9708-22535C5A6D58}">
      <dgm:prSet/>
      <dgm:spPr/>
    </dgm:pt>
    <dgm:pt modelId="{45B471E8-1465-430E-A4DB-42EAA798C0C2}" type="sibTrans" cxnId="{A7F5766E-B837-47E3-9708-22535C5A6D58}">
      <dgm:prSet/>
      <dgm:spPr/>
    </dgm:pt>
    <dgm:pt modelId="{30DD160A-77C5-43E9-AC15-0364DB73245B}">
      <dgm:prSet phldrT="[Text]" custT="1"/>
      <dgm:spPr/>
      <dgm:t>
        <a:bodyPr/>
        <a:lstStyle/>
        <a:p>
          <a:pPr marL="216000">
            <a:buFontTx/>
            <a:buNone/>
          </a:pPr>
          <a:endParaRPr lang="en-US" sz="1400" b="1" dirty="0"/>
        </a:p>
      </dgm:t>
    </dgm:pt>
    <dgm:pt modelId="{A8DBDA9F-8D8B-4D83-8536-D2FBB0614DF2}" type="parTrans" cxnId="{AC2E5E33-A2F4-42DC-A3D9-14AD9F8FED77}">
      <dgm:prSet/>
      <dgm:spPr/>
    </dgm:pt>
    <dgm:pt modelId="{9C06DCE0-E039-400A-B5B0-6637B8EE0C11}" type="sibTrans" cxnId="{AC2E5E33-A2F4-42DC-A3D9-14AD9F8FED77}">
      <dgm:prSet/>
      <dgm:spPr/>
    </dgm:pt>
    <dgm:pt modelId="{DCF165B6-B669-409A-8A58-9225B86DC49C}" type="pres">
      <dgm:prSet presAssocID="{0F3D7DDB-6E61-4261-A8E5-BAA08DDEFD10}" presName="Name0" presStyleCnt="0">
        <dgm:presLayoutVars>
          <dgm:dir/>
          <dgm:animLvl val="lvl"/>
          <dgm:resizeHandles/>
        </dgm:presLayoutVars>
      </dgm:prSet>
      <dgm:spPr/>
    </dgm:pt>
    <dgm:pt modelId="{57158559-6BC2-42E8-9D04-87EB80233A35}" type="pres">
      <dgm:prSet presAssocID="{A9858946-A330-42CB-B18A-A3CE838433F4}" presName="linNode" presStyleCnt="0"/>
      <dgm:spPr/>
    </dgm:pt>
    <dgm:pt modelId="{ECC0A8C3-50BC-4A7F-8FB3-BACAEC9F5CBA}" type="pres">
      <dgm:prSet presAssocID="{A9858946-A330-42CB-B18A-A3CE838433F4}" presName="parentShp" presStyleLbl="node1" presStyleIdx="0" presStyleCnt="2" custLinFactNeighborX="-26526" custLinFactNeighborY="-5325">
        <dgm:presLayoutVars>
          <dgm:bulletEnabled val="1"/>
        </dgm:presLayoutVars>
      </dgm:prSet>
      <dgm:spPr/>
    </dgm:pt>
    <dgm:pt modelId="{579CB305-7901-43D5-9388-48540F372E0C}" type="pres">
      <dgm:prSet presAssocID="{A9858946-A330-42CB-B18A-A3CE838433F4}" presName="childShp" presStyleLbl="bgAccFollowNode1" presStyleIdx="0" presStyleCnt="2" custScaleY="142477">
        <dgm:presLayoutVars>
          <dgm:bulletEnabled val="1"/>
        </dgm:presLayoutVars>
      </dgm:prSet>
      <dgm:spPr/>
    </dgm:pt>
    <dgm:pt modelId="{8877BEC2-F21F-4528-A5EF-626CE19138BE}" type="pres">
      <dgm:prSet presAssocID="{378B7FA5-8FBD-4F27-8150-7C81E0739294}" presName="spacing" presStyleCnt="0"/>
      <dgm:spPr/>
    </dgm:pt>
    <dgm:pt modelId="{1A33F12D-CA77-42CD-8572-9A440FCAFDAE}" type="pres">
      <dgm:prSet presAssocID="{9901D98B-BA92-41B8-9A94-D6484BA835C0}" presName="linNode" presStyleCnt="0"/>
      <dgm:spPr/>
    </dgm:pt>
    <dgm:pt modelId="{CAB076E3-DE66-4712-8BC3-E3AC3C2B50E2}" type="pres">
      <dgm:prSet presAssocID="{9901D98B-BA92-41B8-9A94-D6484BA835C0}" presName="parentShp" presStyleLbl="node1" presStyleIdx="1" presStyleCnt="2">
        <dgm:presLayoutVars>
          <dgm:bulletEnabled val="1"/>
        </dgm:presLayoutVars>
      </dgm:prSet>
      <dgm:spPr/>
    </dgm:pt>
    <dgm:pt modelId="{07280DC4-7447-46D8-92EA-6B8E24224C82}" type="pres">
      <dgm:prSet presAssocID="{9901D98B-BA92-41B8-9A94-D6484BA835C0}" presName="childShp" presStyleLbl="bgAccFollowNode1" presStyleIdx="1" presStyleCnt="2" custScaleY="144555" custLinFactNeighborX="-819">
        <dgm:presLayoutVars>
          <dgm:bulletEnabled val="1"/>
        </dgm:presLayoutVars>
      </dgm:prSet>
      <dgm:spPr/>
    </dgm:pt>
  </dgm:ptLst>
  <dgm:cxnLst>
    <dgm:cxn modelId="{A6EE7A2A-D1A2-4B8A-99B0-45951F7D20F0}" srcId="{A9858946-A330-42CB-B18A-A3CE838433F4}" destId="{0F123F1F-FFC6-4183-8192-B2993FED6FBB}" srcOrd="1" destOrd="0" parTransId="{06A5A97D-6697-499A-A6F3-D9BD9C4E5F6A}" sibTransId="{782FABE6-785E-40BD-8ABC-D586A7B0C5DA}"/>
    <dgm:cxn modelId="{AC2E5E33-A2F4-42DC-A3D9-14AD9F8FED77}" srcId="{9901D98B-BA92-41B8-9A94-D6484BA835C0}" destId="{30DD160A-77C5-43E9-AC15-0364DB73245B}" srcOrd="0" destOrd="0" parTransId="{A8DBDA9F-8D8B-4D83-8536-D2FBB0614DF2}" sibTransId="{9C06DCE0-E039-400A-B5B0-6637B8EE0C11}"/>
    <dgm:cxn modelId="{4DE08440-F713-4E02-81F9-6B84237CF29D}" type="presOf" srcId="{30DD160A-77C5-43E9-AC15-0364DB73245B}" destId="{07280DC4-7447-46D8-92EA-6B8E24224C82}" srcOrd="0" destOrd="0" presId="urn:microsoft.com/office/officeart/2005/8/layout/vList6"/>
    <dgm:cxn modelId="{3E2FC468-A2CD-4123-A113-8A1BB4DF8C90}" srcId="{9901D98B-BA92-41B8-9A94-D6484BA835C0}" destId="{F387E84C-F95A-4E8B-B7C1-B016DDD4E3F7}" srcOrd="1" destOrd="0" parTransId="{C481C6A8-4446-4418-AE1D-2B20636D08C3}" sibTransId="{2FFAEC45-7EDD-4782-ABB7-0B00072D7B08}"/>
    <dgm:cxn modelId="{CA61F66A-AB37-4E8E-90D2-ED13C57BCBE8}" type="presOf" srcId="{A9858946-A330-42CB-B18A-A3CE838433F4}" destId="{ECC0A8C3-50BC-4A7F-8FB3-BACAEC9F5CBA}" srcOrd="0" destOrd="0" presId="urn:microsoft.com/office/officeart/2005/8/layout/vList6"/>
    <dgm:cxn modelId="{A7F5766E-B837-47E3-9708-22535C5A6D58}" srcId="{A9858946-A330-42CB-B18A-A3CE838433F4}" destId="{B9E01BFA-737E-4C2A-9E0B-37B0BA296E76}" srcOrd="0" destOrd="0" parTransId="{87C5E55E-3B0D-4DC2-974C-A57B2D2ED02A}" sibTransId="{45B471E8-1465-430E-A4DB-42EAA798C0C2}"/>
    <dgm:cxn modelId="{15988E75-DD7F-4B8E-B605-4674F194F408}" type="presOf" srcId="{BD4A2AB2-DC34-475F-9A89-2CCD343DB954}" destId="{07280DC4-7447-46D8-92EA-6B8E24224C82}" srcOrd="0" destOrd="2" presId="urn:microsoft.com/office/officeart/2005/8/layout/vList6"/>
    <dgm:cxn modelId="{A86A2D79-6F10-4B10-A5F0-D7B53B463D67}" type="presOf" srcId="{F387E84C-F95A-4E8B-B7C1-B016DDD4E3F7}" destId="{07280DC4-7447-46D8-92EA-6B8E24224C82}" srcOrd="0" destOrd="1" presId="urn:microsoft.com/office/officeart/2005/8/layout/vList6"/>
    <dgm:cxn modelId="{836E868B-4948-441F-B420-29E57B5D5CBD}" srcId="{0F3D7DDB-6E61-4261-A8E5-BAA08DDEFD10}" destId="{A9858946-A330-42CB-B18A-A3CE838433F4}" srcOrd="0" destOrd="0" parTransId="{651F5D38-A036-43DF-84E4-E946B886332F}" sibTransId="{378B7FA5-8FBD-4F27-8150-7C81E0739294}"/>
    <dgm:cxn modelId="{7376718D-A864-4AB6-ABE5-B68316E564F8}" srcId="{A9858946-A330-42CB-B18A-A3CE838433F4}" destId="{67BBDD24-BCAB-4DB4-9F0C-4B8B6F570C93}" srcOrd="2" destOrd="0" parTransId="{47CD64A9-A405-474D-9BE3-576451303228}" sibTransId="{04F1D85A-229C-47B6-AD44-5E0C5B3F4CAC}"/>
    <dgm:cxn modelId="{E024EB8D-96A5-45F4-8DC2-3F709030951F}" srcId="{9901D98B-BA92-41B8-9A94-D6484BA835C0}" destId="{BD4A2AB2-DC34-475F-9A89-2CCD343DB954}" srcOrd="2" destOrd="0" parTransId="{38B13142-BE23-4E75-8306-B4D2318C548C}" sibTransId="{71528F5D-645D-4559-ABA2-4ED696728554}"/>
    <dgm:cxn modelId="{39A75B9A-9D43-408C-8B78-5BE67FB1D1E1}" type="presOf" srcId="{0F123F1F-FFC6-4183-8192-B2993FED6FBB}" destId="{579CB305-7901-43D5-9388-48540F372E0C}" srcOrd="0" destOrd="1" presId="urn:microsoft.com/office/officeart/2005/8/layout/vList6"/>
    <dgm:cxn modelId="{ADD6CC9F-20F2-4E29-AF68-F1DA10C4E4A5}" type="presOf" srcId="{B9E01BFA-737E-4C2A-9E0B-37B0BA296E76}" destId="{579CB305-7901-43D5-9388-48540F372E0C}" srcOrd="0" destOrd="0" presId="urn:microsoft.com/office/officeart/2005/8/layout/vList6"/>
    <dgm:cxn modelId="{E654F6B0-4E1F-4564-B6BD-EAAB3527A3F2}" srcId="{0F3D7DDB-6E61-4261-A8E5-BAA08DDEFD10}" destId="{9901D98B-BA92-41B8-9A94-D6484BA835C0}" srcOrd="1" destOrd="0" parTransId="{C6F8750B-8EB2-4BB0-AF46-690C689C101A}" sibTransId="{802A07AC-7729-41E3-9984-7061A179FC30}"/>
    <dgm:cxn modelId="{CAF217C4-0521-42FF-977E-CDC1ECB2FF59}" type="presOf" srcId="{9901D98B-BA92-41B8-9A94-D6484BA835C0}" destId="{CAB076E3-DE66-4712-8BC3-E3AC3C2B50E2}" srcOrd="0" destOrd="0" presId="urn:microsoft.com/office/officeart/2005/8/layout/vList6"/>
    <dgm:cxn modelId="{0EBA17DF-E2A4-46C6-9E13-6278150D71E9}" type="presOf" srcId="{67BBDD24-BCAB-4DB4-9F0C-4B8B6F570C93}" destId="{579CB305-7901-43D5-9388-48540F372E0C}" srcOrd="0" destOrd="2" presId="urn:microsoft.com/office/officeart/2005/8/layout/vList6"/>
    <dgm:cxn modelId="{33E76FF1-ED27-41B3-B363-6D9D3644D17E}" type="presOf" srcId="{0F3D7DDB-6E61-4261-A8E5-BAA08DDEFD10}" destId="{DCF165B6-B669-409A-8A58-9225B86DC49C}" srcOrd="0" destOrd="0" presId="urn:microsoft.com/office/officeart/2005/8/layout/vList6"/>
    <dgm:cxn modelId="{F426D1FC-A95F-44D3-BB7D-DBB9F31B6B5D}" type="presParOf" srcId="{DCF165B6-B669-409A-8A58-9225B86DC49C}" destId="{57158559-6BC2-42E8-9D04-87EB80233A35}" srcOrd="0" destOrd="0" presId="urn:microsoft.com/office/officeart/2005/8/layout/vList6"/>
    <dgm:cxn modelId="{A135FA92-5321-43D8-B270-A4AC00259AE9}" type="presParOf" srcId="{57158559-6BC2-42E8-9D04-87EB80233A35}" destId="{ECC0A8C3-50BC-4A7F-8FB3-BACAEC9F5CBA}" srcOrd="0" destOrd="0" presId="urn:microsoft.com/office/officeart/2005/8/layout/vList6"/>
    <dgm:cxn modelId="{D1A66878-9016-4E9D-8DDD-DD94FB4CDB57}" type="presParOf" srcId="{57158559-6BC2-42E8-9D04-87EB80233A35}" destId="{579CB305-7901-43D5-9388-48540F372E0C}" srcOrd="1" destOrd="0" presId="urn:microsoft.com/office/officeart/2005/8/layout/vList6"/>
    <dgm:cxn modelId="{3594963C-CBAA-435B-9D57-B2C5068BA360}" type="presParOf" srcId="{DCF165B6-B669-409A-8A58-9225B86DC49C}" destId="{8877BEC2-F21F-4528-A5EF-626CE19138BE}" srcOrd="1" destOrd="0" presId="urn:microsoft.com/office/officeart/2005/8/layout/vList6"/>
    <dgm:cxn modelId="{62B375F7-362D-4CDC-AF07-4F1BF701154D}" type="presParOf" srcId="{DCF165B6-B669-409A-8A58-9225B86DC49C}" destId="{1A33F12D-CA77-42CD-8572-9A440FCAFDAE}" srcOrd="2" destOrd="0" presId="urn:microsoft.com/office/officeart/2005/8/layout/vList6"/>
    <dgm:cxn modelId="{5FB6791D-DC63-4383-9EED-3EEF15830E55}" type="presParOf" srcId="{1A33F12D-CA77-42CD-8572-9A440FCAFDAE}" destId="{CAB076E3-DE66-4712-8BC3-E3AC3C2B50E2}" srcOrd="0" destOrd="0" presId="urn:microsoft.com/office/officeart/2005/8/layout/vList6"/>
    <dgm:cxn modelId="{A303F91A-2823-4340-A8F0-556E27C5AC30}" type="presParOf" srcId="{1A33F12D-CA77-42CD-8572-9A440FCAFDAE}" destId="{07280DC4-7447-46D8-92EA-6B8E24224C8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3D7DDB-6E61-4261-A8E5-BAA08DDEFD10}" type="doc">
      <dgm:prSet loTypeId="urn:microsoft.com/office/officeart/2005/8/layout/hList2" loCatId="list" qsTypeId="urn:microsoft.com/office/officeart/2005/8/quickstyle/3d2" qsCatId="3D" csTypeId="urn:microsoft.com/office/officeart/2005/8/colors/accent6_2" csCatId="accent6" phldr="1"/>
      <dgm:spPr/>
      <dgm:t>
        <a:bodyPr/>
        <a:lstStyle/>
        <a:p>
          <a:endParaRPr lang="en-US"/>
        </a:p>
      </dgm:t>
    </dgm:pt>
    <dgm:pt modelId="{A9858946-A330-42CB-B18A-A3CE838433F4}">
      <dgm:prSet phldrT="[Text]">
        <dgm:style>
          <a:lnRef idx="3">
            <a:schemeClr val="lt1"/>
          </a:lnRef>
          <a:fillRef idx="1">
            <a:schemeClr val="accent4"/>
          </a:fillRef>
          <a:effectRef idx="1">
            <a:schemeClr val="accent4"/>
          </a:effectRef>
          <a:fontRef idx="minor">
            <a:schemeClr val="lt1"/>
          </a:fontRef>
        </dgm:style>
      </dgm:prSet>
      <dgm:spPr/>
      <dgm:t>
        <a:bodyPr/>
        <a:lstStyle/>
        <a:p>
          <a:pPr algn="ctr"/>
          <a:r>
            <a:rPr lang="en-GB" b="1" dirty="0"/>
            <a:t>Comprehensive Review</a:t>
          </a:r>
          <a:endParaRPr lang="en-US" b="1" dirty="0"/>
        </a:p>
      </dgm:t>
    </dgm:pt>
    <dgm:pt modelId="{651F5D38-A036-43DF-84E4-E946B886332F}" type="parTrans" cxnId="{836E868B-4948-441F-B420-29E57B5D5CBD}">
      <dgm:prSet/>
      <dgm:spPr/>
      <dgm:t>
        <a:bodyPr/>
        <a:lstStyle/>
        <a:p>
          <a:endParaRPr lang="en-US"/>
        </a:p>
      </dgm:t>
    </dgm:pt>
    <dgm:pt modelId="{378B7FA5-8FBD-4F27-8150-7C81E0739294}" type="sibTrans" cxnId="{836E868B-4948-441F-B420-29E57B5D5CBD}">
      <dgm:prSet/>
      <dgm:spPr/>
      <dgm:t>
        <a:bodyPr/>
        <a:lstStyle/>
        <a:p>
          <a:endParaRPr lang="en-US"/>
        </a:p>
      </dgm:t>
    </dgm:pt>
    <dgm:pt modelId="{0F123F1F-FFC6-4183-8192-B2993FED6FBB}">
      <dgm:prSet phldrT="[Text]" custT="1"/>
      <dgm:spPr/>
      <dgm:t>
        <a:bodyPr/>
        <a:lstStyle/>
        <a:p>
          <a:pPr marL="216000"/>
          <a:r>
            <a:rPr kumimoji="0" lang="en-KE" altLang="en-KE" sz="1400" b="0" i="0" u="none" strike="noStrike" cap="none" normalizeH="0" baseline="0" dirty="0">
              <a:ln>
                <a:noFill/>
              </a:ln>
              <a:solidFill>
                <a:schemeClr val="tx1"/>
              </a:solidFill>
              <a:effectLst/>
              <a:latin typeface="Arial" panose="020B0604020202020204" pitchFamily="34" charset="0"/>
            </a:rPr>
            <a:t>Review the entire Kenya Road Register 2024</a:t>
          </a:r>
          <a:endParaRPr lang="en-US" sz="1400" dirty="0"/>
        </a:p>
      </dgm:t>
    </dgm:pt>
    <dgm:pt modelId="{06A5A97D-6697-499A-A6F3-D9BD9C4E5F6A}" type="parTrans" cxnId="{A6EE7A2A-D1A2-4B8A-99B0-45951F7D20F0}">
      <dgm:prSet/>
      <dgm:spPr/>
      <dgm:t>
        <a:bodyPr/>
        <a:lstStyle/>
        <a:p>
          <a:endParaRPr lang="en-US"/>
        </a:p>
      </dgm:t>
    </dgm:pt>
    <dgm:pt modelId="{782FABE6-785E-40BD-8ABC-D586A7B0C5DA}" type="sibTrans" cxnId="{A6EE7A2A-D1A2-4B8A-99B0-45951F7D20F0}">
      <dgm:prSet/>
      <dgm:spPr/>
      <dgm:t>
        <a:bodyPr/>
        <a:lstStyle/>
        <a:p>
          <a:endParaRPr lang="en-US"/>
        </a:p>
      </dgm:t>
    </dgm:pt>
    <dgm:pt modelId="{9901D98B-BA92-41B8-9A94-D6484BA835C0}">
      <dgm:prSet phldrT="[Text]">
        <dgm:style>
          <a:lnRef idx="1">
            <a:schemeClr val="accent6"/>
          </a:lnRef>
          <a:fillRef idx="2">
            <a:schemeClr val="accent6"/>
          </a:fillRef>
          <a:effectRef idx="1">
            <a:schemeClr val="accent6"/>
          </a:effectRef>
          <a:fontRef idx="minor">
            <a:schemeClr val="dk1"/>
          </a:fontRef>
        </dgm:style>
      </dgm:prSet>
      <dgm:spPr>
        <a:solidFill>
          <a:schemeClr val="accent4"/>
        </a:solidFill>
      </dgm:spPr>
      <dgm:t>
        <a:bodyPr/>
        <a:lstStyle/>
        <a:p>
          <a:pPr algn="ctr"/>
          <a:r>
            <a:rPr lang="en-GB" b="1" dirty="0"/>
            <a:t>Urban Connectivity Review</a:t>
          </a:r>
          <a:endParaRPr lang="en-US" b="1" dirty="0"/>
        </a:p>
      </dgm:t>
    </dgm:pt>
    <dgm:pt modelId="{C6F8750B-8EB2-4BB0-AF46-690C689C101A}" type="parTrans" cxnId="{E654F6B0-4E1F-4564-B6BD-EAAB3527A3F2}">
      <dgm:prSet/>
      <dgm:spPr/>
      <dgm:t>
        <a:bodyPr/>
        <a:lstStyle/>
        <a:p>
          <a:endParaRPr lang="en-US"/>
        </a:p>
      </dgm:t>
    </dgm:pt>
    <dgm:pt modelId="{802A07AC-7729-41E3-9984-7061A179FC30}" type="sibTrans" cxnId="{E654F6B0-4E1F-4564-B6BD-EAAB3527A3F2}">
      <dgm:prSet/>
      <dgm:spPr/>
      <dgm:t>
        <a:bodyPr/>
        <a:lstStyle/>
        <a:p>
          <a:endParaRPr lang="en-US"/>
        </a:p>
      </dgm:t>
    </dgm:pt>
    <dgm:pt modelId="{F387E84C-F95A-4E8B-B7C1-B016DDD4E3F7}">
      <dgm:prSet phldrT="[Text]" custT="1"/>
      <dgm:spPr/>
      <dgm:t>
        <a:bodyPr/>
        <a:lstStyle/>
        <a:p>
          <a:pPr marL="216000">
            <a:spcBef>
              <a:spcPts val="600"/>
            </a:spcBef>
            <a:spcAft>
              <a:spcPts val="600"/>
            </a:spcAft>
          </a:pPr>
          <a:r>
            <a:rPr kumimoji="0" lang="en-KE" altLang="en-KE" sz="1400" b="0" i="0" u="none" strike="noStrike" kern="1200" cap="none" normalizeH="0" baseline="0" dirty="0">
              <a:ln>
                <a:noFill/>
              </a:ln>
              <a:solidFill>
                <a:prstClr val="black"/>
              </a:solidFill>
              <a:effectLst/>
              <a:latin typeface="Arial" panose="020B0604020202020204" pitchFamily="34" charset="0"/>
              <a:ea typeface="+mn-ea"/>
              <a:cs typeface="+mn-cs"/>
            </a:rPr>
            <a:t>Assess connectivity within urban areas</a:t>
          </a:r>
          <a:endParaRPr kumimoji="0" lang="en-US" sz="1400" b="0" i="0" u="none" strike="noStrike" kern="1200" cap="none" normalizeH="0" baseline="0" dirty="0">
            <a:ln>
              <a:noFill/>
            </a:ln>
            <a:solidFill>
              <a:prstClr val="black"/>
            </a:solidFill>
            <a:effectLst/>
            <a:latin typeface="Arial" panose="020B0604020202020204" pitchFamily="34" charset="0"/>
            <a:ea typeface="+mn-ea"/>
            <a:cs typeface="+mn-cs"/>
          </a:endParaRPr>
        </a:p>
      </dgm:t>
    </dgm:pt>
    <dgm:pt modelId="{C481C6A8-4446-4418-AE1D-2B20636D08C3}" type="parTrans" cxnId="{3E2FC468-A2CD-4123-A113-8A1BB4DF8C90}">
      <dgm:prSet/>
      <dgm:spPr/>
      <dgm:t>
        <a:bodyPr/>
        <a:lstStyle/>
        <a:p>
          <a:endParaRPr lang="en-US"/>
        </a:p>
      </dgm:t>
    </dgm:pt>
    <dgm:pt modelId="{2FFAEC45-7EDD-4782-ABB7-0B00072D7B08}" type="sibTrans" cxnId="{3E2FC468-A2CD-4123-A113-8A1BB4DF8C90}">
      <dgm:prSet/>
      <dgm:spPr/>
      <dgm:t>
        <a:bodyPr/>
        <a:lstStyle/>
        <a:p>
          <a:endParaRPr lang="en-US"/>
        </a:p>
      </dgm:t>
    </dgm:pt>
    <dgm:pt modelId="{ECD609ED-8787-4152-841F-D0AC5F041CEA}">
      <dgm:prSet>
        <dgm:style>
          <a:lnRef idx="1">
            <a:schemeClr val="accent4"/>
          </a:lnRef>
          <a:fillRef idx="2">
            <a:schemeClr val="accent4"/>
          </a:fillRef>
          <a:effectRef idx="1">
            <a:schemeClr val="accent4"/>
          </a:effectRef>
          <a:fontRef idx="minor">
            <a:schemeClr val="dk1"/>
          </a:fontRef>
        </dgm:style>
      </dgm:prSet>
      <dgm:spPr>
        <a:solidFill>
          <a:schemeClr val="accent4"/>
        </a:solidFill>
      </dgm:spPr>
      <dgm:t>
        <a:bodyPr/>
        <a:lstStyle/>
        <a:p>
          <a:pPr algn="ctr"/>
          <a:r>
            <a:rPr lang="en-US" b="1" dirty="0"/>
            <a:t>Equity in distribution of Class C Roads</a:t>
          </a:r>
        </a:p>
      </dgm:t>
    </dgm:pt>
    <dgm:pt modelId="{9CC5947F-4BC6-4891-B0A8-590924555040}" type="parTrans" cxnId="{61185551-5F4E-4B54-807F-3875D15BCEFD}">
      <dgm:prSet/>
      <dgm:spPr/>
      <dgm:t>
        <a:bodyPr/>
        <a:lstStyle/>
        <a:p>
          <a:endParaRPr lang="en-US"/>
        </a:p>
      </dgm:t>
    </dgm:pt>
    <dgm:pt modelId="{7B79D17D-10CE-4B8D-B52D-F2633123AACD}" type="sibTrans" cxnId="{61185551-5F4E-4B54-807F-3875D15BCEFD}">
      <dgm:prSet/>
      <dgm:spPr/>
      <dgm:t>
        <a:bodyPr/>
        <a:lstStyle/>
        <a:p>
          <a:endParaRPr lang="en-US"/>
        </a:p>
      </dgm:t>
    </dgm:pt>
    <dgm:pt modelId="{29F69C52-D67A-4809-9019-7AAA4674B841}">
      <dgm:prSet custT="1"/>
      <dgm:spPr/>
      <dgm:t>
        <a:bodyPr/>
        <a:lstStyle/>
        <a:p>
          <a:pPr marL="216000"/>
          <a:r>
            <a:rPr kumimoji="0" lang="en-US" sz="1400" b="0" i="0" u="none" strike="noStrike" kern="1200" cap="none" normalizeH="0" baseline="0" dirty="0">
              <a:ln>
                <a:noFill/>
              </a:ln>
              <a:solidFill>
                <a:prstClr val="black"/>
              </a:solidFill>
              <a:effectLst/>
              <a:latin typeface="Arial" panose="020B0604020202020204" pitchFamily="34" charset="0"/>
              <a:ea typeface="+mn-ea"/>
              <a:cs typeface="+mn-cs"/>
            </a:rPr>
            <a:t>To address inter-county and inter subcounty linkage</a:t>
          </a:r>
        </a:p>
      </dgm:t>
    </dgm:pt>
    <dgm:pt modelId="{AAC4C9BE-1EF5-4248-842C-453446F381AB}" type="parTrans" cxnId="{9132A9BF-FE6B-4640-9279-FC86A041FF8A}">
      <dgm:prSet/>
      <dgm:spPr/>
      <dgm:t>
        <a:bodyPr/>
        <a:lstStyle/>
        <a:p>
          <a:endParaRPr lang="en-US"/>
        </a:p>
      </dgm:t>
    </dgm:pt>
    <dgm:pt modelId="{93D451E0-0933-4118-88E1-FBFCA22C8212}" type="sibTrans" cxnId="{9132A9BF-FE6B-4640-9279-FC86A041FF8A}">
      <dgm:prSet/>
      <dgm:spPr/>
      <dgm:t>
        <a:bodyPr/>
        <a:lstStyle/>
        <a:p>
          <a:endParaRPr lang="en-US"/>
        </a:p>
      </dgm:t>
    </dgm:pt>
    <dgm:pt modelId="{67BBDD24-BCAB-4DB4-9F0C-4B8B6F570C93}">
      <dgm:prSet custT="1"/>
      <dgm:spPr/>
      <dgm:t>
        <a:bodyPr/>
        <a:lstStyle/>
        <a:p>
          <a:pPr marL="216000"/>
          <a:r>
            <a:rPr kumimoji="0" lang="en-KE" altLang="en-KE" sz="1400" b="0" i="0" u="none" strike="noStrike" cap="none" normalizeH="0" baseline="0" dirty="0">
              <a:ln>
                <a:noFill/>
              </a:ln>
              <a:solidFill>
                <a:schemeClr val="tx1"/>
              </a:solidFill>
              <a:effectLst/>
              <a:latin typeface="Arial" panose="020B0604020202020204" pitchFamily="34" charset="0"/>
            </a:rPr>
            <a:t>Ensure correct classification of all roads according to criteria</a:t>
          </a:r>
        </a:p>
      </dgm:t>
    </dgm:pt>
    <dgm:pt modelId="{47CD64A9-A405-474D-9BE3-576451303228}" type="parTrans" cxnId="{7376718D-A864-4AB6-ABE5-B68316E564F8}">
      <dgm:prSet/>
      <dgm:spPr/>
      <dgm:t>
        <a:bodyPr/>
        <a:lstStyle/>
        <a:p>
          <a:endParaRPr lang="en-KE"/>
        </a:p>
      </dgm:t>
    </dgm:pt>
    <dgm:pt modelId="{04F1D85A-229C-47B6-AD44-5E0C5B3F4CAC}" type="sibTrans" cxnId="{7376718D-A864-4AB6-ABE5-B68316E564F8}">
      <dgm:prSet/>
      <dgm:spPr/>
      <dgm:t>
        <a:bodyPr/>
        <a:lstStyle/>
        <a:p>
          <a:endParaRPr lang="en-KE"/>
        </a:p>
      </dgm:t>
    </dgm:pt>
    <dgm:pt modelId="{CA8C5E54-1030-4946-9C93-33C52C6D421B}">
      <dgm:prSet custT="1"/>
      <dgm:spPr/>
      <dgm:t>
        <a:bodyPr/>
        <a:lstStyle/>
        <a:p>
          <a:pPr marL="216000"/>
          <a:r>
            <a:rPr kumimoji="0" lang="en-KE" altLang="en-KE" sz="1400" b="0" i="0" u="none" strike="noStrike" cap="none" normalizeH="0" baseline="0" dirty="0">
              <a:ln>
                <a:noFill/>
              </a:ln>
              <a:solidFill>
                <a:schemeClr val="tx1"/>
              </a:solidFill>
              <a:effectLst/>
              <a:latin typeface="Arial" panose="020B0604020202020204" pitchFamily="34" charset="0"/>
            </a:rPr>
            <a:t>Adhere to class hierarchy requirements</a:t>
          </a:r>
        </a:p>
      </dgm:t>
    </dgm:pt>
    <dgm:pt modelId="{5C044335-2AF2-4C67-80AE-FB2E39B5DB45}" type="parTrans" cxnId="{EE1D475F-49E9-40DF-92ED-701F0C542371}">
      <dgm:prSet/>
      <dgm:spPr/>
      <dgm:t>
        <a:bodyPr/>
        <a:lstStyle/>
        <a:p>
          <a:endParaRPr lang="en-KE"/>
        </a:p>
      </dgm:t>
    </dgm:pt>
    <dgm:pt modelId="{D31F0DC6-E494-4998-804F-26E01DCEA24F}" type="sibTrans" cxnId="{EE1D475F-49E9-40DF-92ED-701F0C542371}">
      <dgm:prSet/>
      <dgm:spPr/>
      <dgm:t>
        <a:bodyPr/>
        <a:lstStyle/>
        <a:p>
          <a:endParaRPr lang="en-KE"/>
        </a:p>
      </dgm:t>
    </dgm:pt>
    <dgm:pt modelId="{BD4A2AB2-DC34-475F-9A89-2CCD343DB954}">
      <dgm:prSet custT="1"/>
      <dgm:spPr/>
      <dgm:t>
        <a:bodyPr/>
        <a:lstStyle/>
        <a:p>
          <a:pPr marL="216000">
            <a:spcBef>
              <a:spcPts val="600"/>
            </a:spcBef>
            <a:spcAft>
              <a:spcPts val="600"/>
            </a:spcAft>
          </a:pPr>
          <a:r>
            <a:rPr kumimoji="0" lang="en-KE" altLang="en-KE" sz="1400" b="0" i="0" u="none" strike="noStrike" kern="1200" cap="none" normalizeH="0" baseline="0" dirty="0">
              <a:ln>
                <a:noFill/>
              </a:ln>
              <a:solidFill>
                <a:prstClr val="black"/>
              </a:solidFill>
              <a:effectLst/>
              <a:latin typeface="Arial" panose="020B0604020202020204" pitchFamily="34" charset="0"/>
              <a:ea typeface="+mn-ea"/>
              <a:cs typeface="+mn-cs"/>
            </a:rPr>
            <a:t>Classify key urban roads in cities, county headquarters, and municipalities as urban trunk roads</a:t>
          </a:r>
          <a:endParaRPr kumimoji="0" lang="en-GB" altLang="en-KE" sz="1400" b="0" i="0" u="none" strike="noStrike" kern="1200" cap="none" normalizeH="0" baseline="0" dirty="0">
            <a:ln>
              <a:noFill/>
            </a:ln>
            <a:solidFill>
              <a:prstClr val="black"/>
            </a:solidFill>
            <a:effectLst/>
            <a:latin typeface="Arial" panose="020B0604020202020204" pitchFamily="34" charset="0"/>
            <a:ea typeface="+mn-ea"/>
            <a:cs typeface="+mn-cs"/>
          </a:endParaRPr>
        </a:p>
      </dgm:t>
    </dgm:pt>
    <dgm:pt modelId="{38B13142-BE23-4E75-8306-B4D2318C548C}" type="parTrans" cxnId="{E024EB8D-96A5-45F4-8DC2-3F709030951F}">
      <dgm:prSet/>
      <dgm:spPr/>
      <dgm:t>
        <a:bodyPr/>
        <a:lstStyle/>
        <a:p>
          <a:endParaRPr lang="en-KE"/>
        </a:p>
      </dgm:t>
    </dgm:pt>
    <dgm:pt modelId="{71528F5D-645D-4559-ABA2-4ED696728554}" type="sibTrans" cxnId="{E024EB8D-96A5-45F4-8DC2-3F709030951F}">
      <dgm:prSet/>
      <dgm:spPr/>
      <dgm:t>
        <a:bodyPr/>
        <a:lstStyle/>
        <a:p>
          <a:endParaRPr lang="en-KE"/>
        </a:p>
      </dgm:t>
    </dgm:pt>
    <dgm:pt modelId="{B959485A-CB9A-46DE-828B-A47CC2A2E9B7}">
      <dgm:prSet>
        <dgm:style>
          <a:lnRef idx="0">
            <a:scrgbClr r="0" g="0" b="0"/>
          </a:lnRef>
          <a:fillRef idx="0">
            <a:scrgbClr r="0" g="0" b="0"/>
          </a:fillRef>
          <a:effectRef idx="0">
            <a:scrgbClr r="0" g="0" b="0"/>
          </a:effectRef>
          <a:fontRef idx="minor">
            <a:schemeClr val="lt1"/>
          </a:fontRef>
        </dgm:style>
      </dgm:prSet>
      <dgm:spPr>
        <a:solidFill>
          <a:schemeClr val="accent4"/>
        </a:solidFill>
        <a:ln>
          <a:noFill/>
        </a:ln>
      </dgm:spPr>
      <dgm:t>
        <a:bodyPr/>
        <a:lstStyle/>
        <a:p>
          <a:pPr algn="ctr"/>
          <a:r>
            <a:rPr lang="en-US" b="1" dirty="0"/>
            <a:t>Correct road names where possible</a:t>
          </a:r>
        </a:p>
      </dgm:t>
    </dgm:pt>
    <dgm:pt modelId="{4F1FA231-BAA5-4F30-874F-AE0FB02EEF07}" type="parTrans" cxnId="{78EBE1D1-0F61-4D42-A2A0-25AFF3DC3597}">
      <dgm:prSet/>
      <dgm:spPr/>
      <dgm:t>
        <a:bodyPr/>
        <a:lstStyle/>
        <a:p>
          <a:endParaRPr lang="en-KE"/>
        </a:p>
      </dgm:t>
    </dgm:pt>
    <dgm:pt modelId="{D4E59C48-DF84-43A9-9CD8-A712373CC8F9}" type="sibTrans" cxnId="{78EBE1D1-0F61-4D42-A2A0-25AFF3DC3597}">
      <dgm:prSet/>
      <dgm:spPr/>
      <dgm:t>
        <a:bodyPr/>
        <a:lstStyle/>
        <a:p>
          <a:endParaRPr lang="en-KE"/>
        </a:p>
      </dgm:t>
    </dgm:pt>
    <dgm:pt modelId="{69B28B69-225C-48C4-A4F0-34BB6F72BB3B}">
      <dgm:prSet custT="1"/>
      <dgm:spPr/>
      <dgm:t>
        <a:bodyPr/>
        <a:lstStyle/>
        <a:p>
          <a:r>
            <a:rPr kumimoji="0" lang="en-GB" sz="1400" b="0" i="0" u="none" strike="noStrike" kern="1200" cap="none" normalizeH="0" baseline="0" dirty="0">
              <a:ln>
                <a:noFill/>
              </a:ln>
              <a:solidFill>
                <a:prstClr val="black"/>
              </a:solidFill>
              <a:effectLst/>
              <a:latin typeface="Arial" panose="020B0604020202020204" pitchFamily="34" charset="0"/>
              <a:ea typeface="+mn-ea"/>
              <a:cs typeface="+mn-cs"/>
            </a:rPr>
            <a:t>Not part of scope due to the magnitude of effort needed</a:t>
          </a:r>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dgm:t>
    </dgm:pt>
    <dgm:pt modelId="{9C74AF52-78D2-4B0D-8707-7AF98313606B}" type="parTrans" cxnId="{31D9A148-CEE2-4F6A-B09D-2FE202DC087E}">
      <dgm:prSet/>
      <dgm:spPr/>
      <dgm:t>
        <a:bodyPr/>
        <a:lstStyle/>
        <a:p>
          <a:endParaRPr lang="en-KE"/>
        </a:p>
      </dgm:t>
    </dgm:pt>
    <dgm:pt modelId="{F9306034-4A1A-43F9-94D3-BE2533A0E507}" type="sibTrans" cxnId="{31D9A148-CEE2-4F6A-B09D-2FE202DC087E}">
      <dgm:prSet/>
      <dgm:spPr/>
      <dgm:t>
        <a:bodyPr/>
        <a:lstStyle/>
        <a:p>
          <a:endParaRPr lang="en-KE"/>
        </a:p>
      </dgm:t>
    </dgm:pt>
    <dgm:pt modelId="{C657C43C-90FD-4764-937F-824223D3CAC1}">
      <dgm:prSet custT="1"/>
      <dgm:spPr/>
      <dgm:t>
        <a:bodyPr/>
        <a:lstStyle/>
        <a:p>
          <a:r>
            <a:rPr kumimoji="0" lang="en-GB" sz="1400" b="0" i="0" u="none" strike="noStrike" kern="1200" cap="none" normalizeH="0" baseline="0" dirty="0">
              <a:ln>
                <a:noFill/>
              </a:ln>
              <a:solidFill>
                <a:prstClr val="black"/>
              </a:solidFill>
              <a:effectLst/>
              <a:latin typeface="Arial" panose="020B0604020202020204" pitchFamily="34" charset="0"/>
              <a:ea typeface="+mn-ea"/>
              <a:cs typeface="+mn-cs"/>
            </a:rPr>
            <a:t>However,  undertaken where it was possible</a:t>
          </a:r>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dgm:t>
    </dgm:pt>
    <dgm:pt modelId="{FFD6CBC4-6486-42F3-8C5C-82489B5AFD71}" type="parTrans" cxnId="{43558F8B-0800-462D-B3F4-2C7F8FEE9DBC}">
      <dgm:prSet/>
      <dgm:spPr/>
      <dgm:t>
        <a:bodyPr/>
        <a:lstStyle/>
        <a:p>
          <a:endParaRPr lang="en-KE"/>
        </a:p>
      </dgm:t>
    </dgm:pt>
    <dgm:pt modelId="{1FBD1730-F5F9-45FE-AF4C-8C61E5D1CCDB}" type="sibTrans" cxnId="{43558F8B-0800-462D-B3F4-2C7F8FEE9DBC}">
      <dgm:prSet/>
      <dgm:spPr/>
      <dgm:t>
        <a:bodyPr/>
        <a:lstStyle/>
        <a:p>
          <a:endParaRPr lang="en-KE"/>
        </a:p>
      </dgm:t>
    </dgm:pt>
    <dgm:pt modelId="{0A97F4FD-16C4-47BF-9CDE-C39A200533CA}">
      <dgm:prSet custT="1"/>
      <dgm:spPr/>
      <dgm:t>
        <a:bodyPr/>
        <a:lstStyle/>
        <a:p>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dgm:t>
    </dgm:pt>
    <dgm:pt modelId="{24477CB8-2791-4D3C-9568-693B021F6376}" type="parTrans" cxnId="{01672794-7222-4563-87DF-8A1BF1D2CDD6}">
      <dgm:prSet/>
      <dgm:spPr/>
      <dgm:t>
        <a:bodyPr/>
        <a:lstStyle/>
        <a:p>
          <a:endParaRPr lang="en-KE"/>
        </a:p>
      </dgm:t>
    </dgm:pt>
    <dgm:pt modelId="{BC160BE9-E0DD-4350-8FCA-D693D2EF90DC}" type="sibTrans" cxnId="{01672794-7222-4563-87DF-8A1BF1D2CDD6}">
      <dgm:prSet/>
      <dgm:spPr/>
      <dgm:t>
        <a:bodyPr/>
        <a:lstStyle/>
        <a:p>
          <a:endParaRPr lang="en-KE"/>
        </a:p>
      </dgm:t>
    </dgm:pt>
    <dgm:pt modelId="{33BCD100-F671-4B47-B836-8AFB5C83E8B8}">
      <dgm:prSet phldrT="[Text]" custT="1"/>
      <dgm:spPr/>
      <dgm:t>
        <a:bodyPr/>
        <a:lstStyle/>
        <a:p>
          <a:pPr marL="216000"/>
          <a:endParaRPr lang="en-US" sz="1400" dirty="0"/>
        </a:p>
      </dgm:t>
    </dgm:pt>
    <dgm:pt modelId="{FA29A394-6D5B-4513-BF3C-A4438F4AB4AE}" type="parTrans" cxnId="{D9705AF3-CC29-4003-9123-307B01F32E62}">
      <dgm:prSet/>
      <dgm:spPr/>
      <dgm:t>
        <a:bodyPr/>
        <a:lstStyle/>
        <a:p>
          <a:endParaRPr lang="en-KE"/>
        </a:p>
      </dgm:t>
    </dgm:pt>
    <dgm:pt modelId="{5D4FD0D7-75F3-4B2F-A025-712B4C740039}" type="sibTrans" cxnId="{D9705AF3-CC29-4003-9123-307B01F32E62}">
      <dgm:prSet/>
      <dgm:spPr/>
      <dgm:t>
        <a:bodyPr/>
        <a:lstStyle/>
        <a:p>
          <a:endParaRPr lang="en-KE"/>
        </a:p>
      </dgm:t>
    </dgm:pt>
    <dgm:pt modelId="{64A05569-C409-45D3-887A-1F7BFB5AAEA2}">
      <dgm:prSet custT="1"/>
      <dgm:spPr/>
      <dgm:t>
        <a:bodyPr/>
        <a:lstStyle/>
        <a:p>
          <a:pPr marL="216000"/>
          <a:endParaRPr kumimoji="0" lang="en-KE" altLang="en-KE" sz="1400" b="0" i="0" u="none" strike="noStrike" cap="none" normalizeH="0" baseline="0" dirty="0">
            <a:ln>
              <a:noFill/>
            </a:ln>
            <a:solidFill>
              <a:schemeClr val="tx1"/>
            </a:solidFill>
            <a:effectLst/>
            <a:latin typeface="Arial" panose="020B0604020202020204" pitchFamily="34" charset="0"/>
          </a:endParaRPr>
        </a:p>
      </dgm:t>
    </dgm:pt>
    <dgm:pt modelId="{A6DFD18A-3655-4133-906E-4CA042AC428C}" type="parTrans" cxnId="{5EF7B4E2-4C38-49F5-A200-B095FC0E5103}">
      <dgm:prSet/>
      <dgm:spPr/>
      <dgm:t>
        <a:bodyPr/>
        <a:lstStyle/>
        <a:p>
          <a:endParaRPr lang="en-KE"/>
        </a:p>
      </dgm:t>
    </dgm:pt>
    <dgm:pt modelId="{44A01212-9AFB-4482-AFD7-1C1A47BDE7F8}" type="sibTrans" cxnId="{5EF7B4E2-4C38-49F5-A200-B095FC0E5103}">
      <dgm:prSet/>
      <dgm:spPr/>
      <dgm:t>
        <a:bodyPr/>
        <a:lstStyle/>
        <a:p>
          <a:endParaRPr lang="en-KE"/>
        </a:p>
      </dgm:t>
    </dgm:pt>
    <dgm:pt modelId="{407AB870-7855-4393-8CA8-09CEEE34ECCE}" type="pres">
      <dgm:prSet presAssocID="{0F3D7DDB-6E61-4261-A8E5-BAA08DDEFD10}" presName="linearFlow" presStyleCnt="0">
        <dgm:presLayoutVars>
          <dgm:dir/>
          <dgm:animLvl val="lvl"/>
          <dgm:resizeHandles/>
        </dgm:presLayoutVars>
      </dgm:prSet>
      <dgm:spPr/>
    </dgm:pt>
    <dgm:pt modelId="{814B178C-9CF7-4BDC-9DDE-DDF3824207B7}" type="pres">
      <dgm:prSet presAssocID="{A9858946-A330-42CB-B18A-A3CE838433F4}" presName="compositeNode" presStyleCnt="0">
        <dgm:presLayoutVars>
          <dgm:bulletEnabled val="1"/>
        </dgm:presLayoutVars>
      </dgm:prSet>
      <dgm:spPr/>
    </dgm:pt>
    <dgm:pt modelId="{3A9F28A1-EC39-418E-A12F-241C1F3B57A3}" type="pres">
      <dgm:prSet presAssocID="{A9858946-A330-42CB-B18A-A3CE838433F4}" presName="image" presStyleLbl="fgImgPlac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cales of justice with solid fill"/>
        </a:ext>
      </dgm:extLst>
    </dgm:pt>
    <dgm:pt modelId="{83002681-AEAB-4737-8B3B-1CDFC34E2349}" type="pres">
      <dgm:prSet presAssocID="{A9858946-A330-42CB-B18A-A3CE838433F4}" presName="childNode" presStyleLbl="node1" presStyleIdx="0" presStyleCnt="4" custScaleX="113095">
        <dgm:presLayoutVars>
          <dgm:bulletEnabled val="1"/>
        </dgm:presLayoutVars>
      </dgm:prSet>
      <dgm:spPr/>
    </dgm:pt>
    <dgm:pt modelId="{7FEFD28A-7770-4AB4-ACF7-9A3253EE0FEA}" type="pres">
      <dgm:prSet presAssocID="{A9858946-A330-42CB-B18A-A3CE838433F4}" presName="parentNode" presStyleLbl="revTx" presStyleIdx="0" presStyleCnt="4" custScaleX="184975" custScaleY="96869">
        <dgm:presLayoutVars>
          <dgm:chMax val="0"/>
          <dgm:bulletEnabled val="1"/>
        </dgm:presLayoutVars>
      </dgm:prSet>
      <dgm:spPr/>
    </dgm:pt>
    <dgm:pt modelId="{E643BDC0-B6BE-47C5-90D4-26FBDE303C3E}" type="pres">
      <dgm:prSet presAssocID="{378B7FA5-8FBD-4F27-8150-7C81E0739294}" presName="sibTrans" presStyleCnt="0"/>
      <dgm:spPr/>
    </dgm:pt>
    <dgm:pt modelId="{8CE5E14E-6194-495F-98A7-CD93E775220D}" type="pres">
      <dgm:prSet presAssocID="{9901D98B-BA92-41B8-9A94-D6484BA835C0}" presName="compositeNode" presStyleCnt="0">
        <dgm:presLayoutVars>
          <dgm:bulletEnabled val="1"/>
        </dgm:presLayoutVars>
      </dgm:prSet>
      <dgm:spPr/>
    </dgm:pt>
    <dgm:pt modelId="{91B63152-20CF-49AD-AF96-0D0842C5B90D}" type="pres">
      <dgm:prSet presAssocID="{9901D98B-BA92-41B8-9A94-D6484BA835C0}" presName="image" presStyleLbl="fgImgPlac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Fork In Road with solid fill"/>
        </a:ext>
      </dgm:extLst>
    </dgm:pt>
    <dgm:pt modelId="{17EEBD9E-B416-4670-80AF-47C900533AEC}" type="pres">
      <dgm:prSet presAssocID="{9901D98B-BA92-41B8-9A94-D6484BA835C0}" presName="childNode" presStyleLbl="node1" presStyleIdx="1" presStyleCnt="4" custScaleX="117204" custLinFactNeighborX="-4063" custLinFactNeighborY="454">
        <dgm:presLayoutVars>
          <dgm:bulletEnabled val="1"/>
        </dgm:presLayoutVars>
      </dgm:prSet>
      <dgm:spPr/>
    </dgm:pt>
    <dgm:pt modelId="{E7BD7F1A-885A-49DD-ABED-C40D691502DD}" type="pres">
      <dgm:prSet presAssocID="{9901D98B-BA92-41B8-9A94-D6484BA835C0}" presName="parentNode" presStyleLbl="revTx" presStyleIdx="1" presStyleCnt="4" custScaleX="191976">
        <dgm:presLayoutVars>
          <dgm:chMax val="0"/>
          <dgm:bulletEnabled val="1"/>
        </dgm:presLayoutVars>
      </dgm:prSet>
      <dgm:spPr/>
    </dgm:pt>
    <dgm:pt modelId="{9B4A6185-B9C4-4C39-8C09-9DA9BAAAF8B6}" type="pres">
      <dgm:prSet presAssocID="{802A07AC-7729-41E3-9984-7061A179FC30}" presName="sibTrans" presStyleCnt="0"/>
      <dgm:spPr/>
    </dgm:pt>
    <dgm:pt modelId="{8B64E4EB-BE14-42E6-BEDB-62A704B06CC3}" type="pres">
      <dgm:prSet presAssocID="{ECD609ED-8787-4152-841F-D0AC5F041CEA}" presName="compositeNode" presStyleCnt="0">
        <dgm:presLayoutVars>
          <dgm:bulletEnabled val="1"/>
        </dgm:presLayoutVars>
      </dgm:prSet>
      <dgm:spPr/>
    </dgm:pt>
    <dgm:pt modelId="{F16E847D-5639-459E-A634-406D06AF7A94}" type="pres">
      <dgm:prSet presAssocID="{ECD609ED-8787-4152-841F-D0AC5F041CEA}" presName="image" presStyleLbl="fgImgPlac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Road with solid fill"/>
        </a:ext>
      </dgm:extLst>
    </dgm:pt>
    <dgm:pt modelId="{61889F74-11E9-4938-A824-0076ADE6F052}" type="pres">
      <dgm:prSet presAssocID="{ECD609ED-8787-4152-841F-D0AC5F041CEA}" presName="childNode" presStyleLbl="node1" presStyleIdx="2" presStyleCnt="4">
        <dgm:presLayoutVars>
          <dgm:bulletEnabled val="1"/>
        </dgm:presLayoutVars>
      </dgm:prSet>
      <dgm:spPr/>
    </dgm:pt>
    <dgm:pt modelId="{2471E95F-19F6-4710-9D00-96A8B9562D05}" type="pres">
      <dgm:prSet presAssocID="{ECD609ED-8787-4152-841F-D0AC5F041CEA}" presName="parentNode" presStyleLbl="revTx" presStyleIdx="2" presStyleCnt="4">
        <dgm:presLayoutVars>
          <dgm:chMax val="0"/>
          <dgm:bulletEnabled val="1"/>
        </dgm:presLayoutVars>
      </dgm:prSet>
      <dgm:spPr/>
    </dgm:pt>
    <dgm:pt modelId="{23DBD89E-75C3-4F68-AE96-9DD602B0D44B}" type="pres">
      <dgm:prSet presAssocID="{7B79D17D-10CE-4B8D-B52D-F2633123AACD}" presName="sibTrans" presStyleCnt="0"/>
      <dgm:spPr/>
    </dgm:pt>
    <dgm:pt modelId="{379BB8C7-B547-4705-92FA-2347CCEEFCD1}" type="pres">
      <dgm:prSet presAssocID="{B959485A-CB9A-46DE-828B-A47CC2A2E9B7}" presName="compositeNode" presStyleCnt="0">
        <dgm:presLayoutVars>
          <dgm:bulletEnabled val="1"/>
        </dgm:presLayoutVars>
      </dgm:prSet>
      <dgm:spPr/>
    </dgm:pt>
    <dgm:pt modelId="{34DE7BA2-3A34-46D7-BFD3-DAC1539D6586}" type="pres">
      <dgm:prSet presAssocID="{B959485A-CB9A-46DE-828B-A47CC2A2E9B7}" presName="image" presStyleLbl="fgImgPlac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lueprint with solid fill"/>
        </a:ext>
      </dgm:extLst>
    </dgm:pt>
    <dgm:pt modelId="{3EC2AFE8-4773-4679-BBCF-1A456446636A}" type="pres">
      <dgm:prSet presAssocID="{B959485A-CB9A-46DE-828B-A47CC2A2E9B7}" presName="childNode" presStyleLbl="node1" presStyleIdx="3" presStyleCnt="4">
        <dgm:presLayoutVars>
          <dgm:bulletEnabled val="1"/>
        </dgm:presLayoutVars>
      </dgm:prSet>
      <dgm:spPr/>
    </dgm:pt>
    <dgm:pt modelId="{6A023DBD-1107-4125-A03A-D5A1C54129D2}" type="pres">
      <dgm:prSet presAssocID="{B959485A-CB9A-46DE-828B-A47CC2A2E9B7}" presName="parentNode" presStyleLbl="revTx" presStyleIdx="3" presStyleCnt="4">
        <dgm:presLayoutVars>
          <dgm:chMax val="0"/>
          <dgm:bulletEnabled val="1"/>
        </dgm:presLayoutVars>
      </dgm:prSet>
      <dgm:spPr/>
    </dgm:pt>
  </dgm:ptLst>
  <dgm:cxnLst>
    <dgm:cxn modelId="{58102C15-7183-4EB8-91AC-CCB993055427}" type="presOf" srcId="{29F69C52-D67A-4809-9019-7AAA4674B841}" destId="{61889F74-11E9-4938-A824-0076ADE6F052}" srcOrd="0" destOrd="0" presId="urn:microsoft.com/office/officeart/2005/8/layout/hList2"/>
    <dgm:cxn modelId="{A6EE7A2A-D1A2-4B8A-99B0-45951F7D20F0}" srcId="{A9858946-A330-42CB-B18A-A3CE838433F4}" destId="{0F123F1F-FFC6-4183-8192-B2993FED6FBB}" srcOrd="0" destOrd="0" parTransId="{06A5A97D-6697-499A-A6F3-D9BD9C4E5F6A}" sibTransId="{782FABE6-785E-40BD-8ABC-D586A7B0C5DA}"/>
    <dgm:cxn modelId="{3F83D033-0F2B-412E-805E-789003F1F58C}" type="presOf" srcId="{0F3D7DDB-6E61-4261-A8E5-BAA08DDEFD10}" destId="{407AB870-7855-4393-8CA8-09CEEE34ECCE}" srcOrd="0" destOrd="0" presId="urn:microsoft.com/office/officeart/2005/8/layout/hList2"/>
    <dgm:cxn modelId="{EE1D475F-49E9-40DF-92ED-701F0C542371}" srcId="{A9858946-A330-42CB-B18A-A3CE838433F4}" destId="{CA8C5E54-1030-4946-9C93-33C52C6D421B}" srcOrd="4" destOrd="0" parTransId="{5C044335-2AF2-4C67-80AE-FB2E39B5DB45}" sibTransId="{D31F0DC6-E494-4998-804F-26E01DCEA24F}"/>
    <dgm:cxn modelId="{0340F167-817B-4361-ACD8-41DB39466C28}" type="presOf" srcId="{0A97F4FD-16C4-47BF-9CDE-C39A200533CA}" destId="{3EC2AFE8-4773-4679-BBCF-1A456446636A}" srcOrd="0" destOrd="1" presId="urn:microsoft.com/office/officeart/2005/8/layout/hList2"/>
    <dgm:cxn modelId="{31D9A148-CEE2-4F6A-B09D-2FE202DC087E}" srcId="{B959485A-CB9A-46DE-828B-A47CC2A2E9B7}" destId="{69B28B69-225C-48C4-A4F0-34BB6F72BB3B}" srcOrd="0" destOrd="0" parTransId="{9C74AF52-78D2-4B0D-8707-7AF98313606B}" sibTransId="{F9306034-4A1A-43F9-94D3-BE2533A0E507}"/>
    <dgm:cxn modelId="{3E2FC468-A2CD-4123-A113-8A1BB4DF8C90}" srcId="{9901D98B-BA92-41B8-9A94-D6484BA835C0}" destId="{F387E84C-F95A-4E8B-B7C1-B016DDD4E3F7}" srcOrd="0" destOrd="0" parTransId="{C481C6A8-4446-4418-AE1D-2B20636D08C3}" sibTransId="{2FFAEC45-7EDD-4782-ABB7-0B00072D7B08}"/>
    <dgm:cxn modelId="{C2011B6C-963B-4C47-BEF8-8C1A3B8BEC3E}" type="presOf" srcId="{9901D98B-BA92-41B8-9A94-D6484BA835C0}" destId="{E7BD7F1A-885A-49DD-ABED-C40D691502DD}" srcOrd="0" destOrd="0" presId="urn:microsoft.com/office/officeart/2005/8/layout/hList2"/>
    <dgm:cxn modelId="{61185551-5F4E-4B54-807F-3875D15BCEFD}" srcId="{0F3D7DDB-6E61-4261-A8E5-BAA08DDEFD10}" destId="{ECD609ED-8787-4152-841F-D0AC5F041CEA}" srcOrd="2" destOrd="0" parTransId="{9CC5947F-4BC6-4891-B0A8-590924555040}" sibTransId="{7B79D17D-10CE-4B8D-B52D-F2633123AACD}"/>
    <dgm:cxn modelId="{3416D872-BEB9-4973-8470-0294D59542F2}" type="presOf" srcId="{C657C43C-90FD-4764-937F-824223D3CAC1}" destId="{3EC2AFE8-4773-4679-BBCF-1A456446636A}" srcOrd="0" destOrd="2" presId="urn:microsoft.com/office/officeart/2005/8/layout/hList2"/>
    <dgm:cxn modelId="{86B57E74-2D1D-46AC-8AA8-FAC5FE90896C}" type="presOf" srcId="{33BCD100-F671-4B47-B836-8AFB5C83E8B8}" destId="{83002681-AEAB-4737-8B3B-1CDFC34E2349}" srcOrd="0" destOrd="1" presId="urn:microsoft.com/office/officeart/2005/8/layout/hList2"/>
    <dgm:cxn modelId="{6E21B27B-236C-4622-863A-5FFE7A844F5C}" type="presOf" srcId="{BD4A2AB2-DC34-475F-9A89-2CCD343DB954}" destId="{17EEBD9E-B416-4670-80AF-47C900533AEC}" srcOrd="0" destOrd="1" presId="urn:microsoft.com/office/officeart/2005/8/layout/hList2"/>
    <dgm:cxn modelId="{B0A35587-6FDA-42ED-A1F9-7D1FE21BED4D}" type="presOf" srcId="{CA8C5E54-1030-4946-9C93-33C52C6D421B}" destId="{83002681-AEAB-4737-8B3B-1CDFC34E2349}" srcOrd="0" destOrd="4" presId="urn:microsoft.com/office/officeart/2005/8/layout/hList2"/>
    <dgm:cxn modelId="{FD200C89-8EA9-477C-BA96-88082911823F}" type="presOf" srcId="{67BBDD24-BCAB-4DB4-9F0C-4B8B6F570C93}" destId="{83002681-AEAB-4737-8B3B-1CDFC34E2349}" srcOrd="0" destOrd="2" presId="urn:microsoft.com/office/officeart/2005/8/layout/hList2"/>
    <dgm:cxn modelId="{836E868B-4948-441F-B420-29E57B5D5CBD}" srcId="{0F3D7DDB-6E61-4261-A8E5-BAA08DDEFD10}" destId="{A9858946-A330-42CB-B18A-A3CE838433F4}" srcOrd="0" destOrd="0" parTransId="{651F5D38-A036-43DF-84E4-E946B886332F}" sibTransId="{378B7FA5-8FBD-4F27-8150-7C81E0739294}"/>
    <dgm:cxn modelId="{43558F8B-0800-462D-B3F4-2C7F8FEE9DBC}" srcId="{B959485A-CB9A-46DE-828B-A47CC2A2E9B7}" destId="{C657C43C-90FD-4764-937F-824223D3CAC1}" srcOrd="2" destOrd="0" parTransId="{FFD6CBC4-6486-42F3-8C5C-82489B5AFD71}" sibTransId="{1FBD1730-F5F9-45FE-AF4C-8C61E5D1CCDB}"/>
    <dgm:cxn modelId="{7376718D-A864-4AB6-ABE5-B68316E564F8}" srcId="{A9858946-A330-42CB-B18A-A3CE838433F4}" destId="{67BBDD24-BCAB-4DB4-9F0C-4B8B6F570C93}" srcOrd="2" destOrd="0" parTransId="{47CD64A9-A405-474D-9BE3-576451303228}" sibTransId="{04F1D85A-229C-47B6-AD44-5E0C5B3F4CAC}"/>
    <dgm:cxn modelId="{E024EB8D-96A5-45F4-8DC2-3F709030951F}" srcId="{9901D98B-BA92-41B8-9A94-D6484BA835C0}" destId="{BD4A2AB2-DC34-475F-9A89-2CCD343DB954}" srcOrd="1" destOrd="0" parTransId="{38B13142-BE23-4E75-8306-B4D2318C548C}" sibTransId="{71528F5D-645D-4559-ABA2-4ED696728554}"/>
    <dgm:cxn modelId="{2125148F-B5DC-45E8-83E3-DB6B5A3D5C85}" type="presOf" srcId="{ECD609ED-8787-4152-841F-D0AC5F041CEA}" destId="{2471E95F-19F6-4710-9D00-96A8B9562D05}" srcOrd="0" destOrd="0" presId="urn:microsoft.com/office/officeart/2005/8/layout/hList2"/>
    <dgm:cxn modelId="{35F6BD90-174C-44C8-A4F1-7527E8515E79}" type="presOf" srcId="{B959485A-CB9A-46DE-828B-A47CC2A2E9B7}" destId="{6A023DBD-1107-4125-A03A-D5A1C54129D2}" srcOrd="0" destOrd="0" presId="urn:microsoft.com/office/officeart/2005/8/layout/hList2"/>
    <dgm:cxn modelId="{57BD9993-A08F-4AA5-B956-8991E9737558}" type="presOf" srcId="{64A05569-C409-45D3-887A-1F7BFB5AAEA2}" destId="{83002681-AEAB-4737-8B3B-1CDFC34E2349}" srcOrd="0" destOrd="3" presId="urn:microsoft.com/office/officeart/2005/8/layout/hList2"/>
    <dgm:cxn modelId="{01672794-7222-4563-87DF-8A1BF1D2CDD6}" srcId="{B959485A-CB9A-46DE-828B-A47CC2A2E9B7}" destId="{0A97F4FD-16C4-47BF-9CDE-C39A200533CA}" srcOrd="1" destOrd="0" parTransId="{24477CB8-2791-4D3C-9568-693B021F6376}" sibTransId="{BC160BE9-E0DD-4350-8FCA-D693D2EF90DC}"/>
    <dgm:cxn modelId="{3D3D79A2-2EE4-45E6-BE40-F5BDEBD59ADF}" type="presOf" srcId="{0F123F1F-FFC6-4183-8192-B2993FED6FBB}" destId="{83002681-AEAB-4737-8B3B-1CDFC34E2349}" srcOrd="0" destOrd="0" presId="urn:microsoft.com/office/officeart/2005/8/layout/hList2"/>
    <dgm:cxn modelId="{E654F6B0-4E1F-4564-B6BD-EAAB3527A3F2}" srcId="{0F3D7DDB-6E61-4261-A8E5-BAA08DDEFD10}" destId="{9901D98B-BA92-41B8-9A94-D6484BA835C0}" srcOrd="1" destOrd="0" parTransId="{C6F8750B-8EB2-4BB0-AF46-690C689C101A}" sibTransId="{802A07AC-7729-41E3-9984-7061A179FC30}"/>
    <dgm:cxn modelId="{9132A9BF-FE6B-4640-9279-FC86A041FF8A}" srcId="{ECD609ED-8787-4152-841F-D0AC5F041CEA}" destId="{29F69C52-D67A-4809-9019-7AAA4674B841}" srcOrd="0" destOrd="0" parTransId="{AAC4C9BE-1EF5-4248-842C-453446F381AB}" sibTransId="{93D451E0-0933-4118-88E1-FBFCA22C8212}"/>
    <dgm:cxn modelId="{06F128C1-603A-4FC2-998B-0569947C00E4}" type="presOf" srcId="{F387E84C-F95A-4E8B-B7C1-B016DDD4E3F7}" destId="{17EEBD9E-B416-4670-80AF-47C900533AEC}" srcOrd="0" destOrd="0" presId="urn:microsoft.com/office/officeart/2005/8/layout/hList2"/>
    <dgm:cxn modelId="{77FD03CB-F7FB-412D-8EC3-A11A35C08CE7}" type="presOf" srcId="{A9858946-A330-42CB-B18A-A3CE838433F4}" destId="{7FEFD28A-7770-4AB4-ACF7-9A3253EE0FEA}" srcOrd="0" destOrd="0" presId="urn:microsoft.com/office/officeart/2005/8/layout/hList2"/>
    <dgm:cxn modelId="{78EBE1D1-0F61-4D42-A2A0-25AFF3DC3597}" srcId="{0F3D7DDB-6E61-4261-A8E5-BAA08DDEFD10}" destId="{B959485A-CB9A-46DE-828B-A47CC2A2E9B7}" srcOrd="3" destOrd="0" parTransId="{4F1FA231-BAA5-4F30-874F-AE0FB02EEF07}" sibTransId="{D4E59C48-DF84-43A9-9CD8-A712373CC8F9}"/>
    <dgm:cxn modelId="{58749DD2-3DF4-4E5D-B926-0278993B84D1}" type="presOf" srcId="{69B28B69-225C-48C4-A4F0-34BB6F72BB3B}" destId="{3EC2AFE8-4773-4679-BBCF-1A456446636A}" srcOrd="0" destOrd="0" presId="urn:microsoft.com/office/officeart/2005/8/layout/hList2"/>
    <dgm:cxn modelId="{5EF7B4E2-4C38-49F5-A200-B095FC0E5103}" srcId="{A9858946-A330-42CB-B18A-A3CE838433F4}" destId="{64A05569-C409-45D3-887A-1F7BFB5AAEA2}" srcOrd="3" destOrd="0" parTransId="{A6DFD18A-3655-4133-906E-4CA042AC428C}" sibTransId="{44A01212-9AFB-4482-AFD7-1C1A47BDE7F8}"/>
    <dgm:cxn modelId="{D9705AF3-CC29-4003-9123-307B01F32E62}" srcId="{A9858946-A330-42CB-B18A-A3CE838433F4}" destId="{33BCD100-F671-4B47-B836-8AFB5C83E8B8}" srcOrd="1" destOrd="0" parTransId="{FA29A394-6D5B-4513-BF3C-A4438F4AB4AE}" sibTransId="{5D4FD0D7-75F3-4B2F-A025-712B4C740039}"/>
    <dgm:cxn modelId="{5AC22380-27C0-472B-B6BA-6062756ADFCE}" type="presParOf" srcId="{407AB870-7855-4393-8CA8-09CEEE34ECCE}" destId="{814B178C-9CF7-4BDC-9DDE-DDF3824207B7}" srcOrd="0" destOrd="0" presId="urn:microsoft.com/office/officeart/2005/8/layout/hList2"/>
    <dgm:cxn modelId="{AED4AA33-28FF-4C1E-BC42-9CD689A7DB5D}" type="presParOf" srcId="{814B178C-9CF7-4BDC-9DDE-DDF3824207B7}" destId="{3A9F28A1-EC39-418E-A12F-241C1F3B57A3}" srcOrd="0" destOrd="0" presId="urn:microsoft.com/office/officeart/2005/8/layout/hList2"/>
    <dgm:cxn modelId="{C91D6AEB-1690-4A6B-AA67-0AB85F5E9592}" type="presParOf" srcId="{814B178C-9CF7-4BDC-9DDE-DDF3824207B7}" destId="{83002681-AEAB-4737-8B3B-1CDFC34E2349}" srcOrd="1" destOrd="0" presId="urn:microsoft.com/office/officeart/2005/8/layout/hList2"/>
    <dgm:cxn modelId="{4760C749-620C-46D8-B9E5-863F6B2491F5}" type="presParOf" srcId="{814B178C-9CF7-4BDC-9DDE-DDF3824207B7}" destId="{7FEFD28A-7770-4AB4-ACF7-9A3253EE0FEA}" srcOrd="2" destOrd="0" presId="urn:microsoft.com/office/officeart/2005/8/layout/hList2"/>
    <dgm:cxn modelId="{0D1904AC-DEF5-425D-BEBE-F2CBF160F678}" type="presParOf" srcId="{407AB870-7855-4393-8CA8-09CEEE34ECCE}" destId="{E643BDC0-B6BE-47C5-90D4-26FBDE303C3E}" srcOrd="1" destOrd="0" presId="urn:microsoft.com/office/officeart/2005/8/layout/hList2"/>
    <dgm:cxn modelId="{98632B2E-80D5-449F-8D76-3ECAE71D0586}" type="presParOf" srcId="{407AB870-7855-4393-8CA8-09CEEE34ECCE}" destId="{8CE5E14E-6194-495F-98A7-CD93E775220D}" srcOrd="2" destOrd="0" presId="urn:microsoft.com/office/officeart/2005/8/layout/hList2"/>
    <dgm:cxn modelId="{517284E2-0B95-4F95-AE25-FABDCBDEEE7A}" type="presParOf" srcId="{8CE5E14E-6194-495F-98A7-CD93E775220D}" destId="{91B63152-20CF-49AD-AF96-0D0842C5B90D}" srcOrd="0" destOrd="0" presId="urn:microsoft.com/office/officeart/2005/8/layout/hList2"/>
    <dgm:cxn modelId="{181A451F-C8EE-47BD-9C51-015C0766B6DA}" type="presParOf" srcId="{8CE5E14E-6194-495F-98A7-CD93E775220D}" destId="{17EEBD9E-B416-4670-80AF-47C900533AEC}" srcOrd="1" destOrd="0" presId="urn:microsoft.com/office/officeart/2005/8/layout/hList2"/>
    <dgm:cxn modelId="{DAAA1B45-33F5-4199-88D6-9B8FEF2E9F3A}" type="presParOf" srcId="{8CE5E14E-6194-495F-98A7-CD93E775220D}" destId="{E7BD7F1A-885A-49DD-ABED-C40D691502DD}" srcOrd="2" destOrd="0" presId="urn:microsoft.com/office/officeart/2005/8/layout/hList2"/>
    <dgm:cxn modelId="{15ACB49F-24B7-4D24-9648-415B4BC87AE8}" type="presParOf" srcId="{407AB870-7855-4393-8CA8-09CEEE34ECCE}" destId="{9B4A6185-B9C4-4C39-8C09-9DA9BAAAF8B6}" srcOrd="3" destOrd="0" presId="urn:microsoft.com/office/officeart/2005/8/layout/hList2"/>
    <dgm:cxn modelId="{EA26090E-5FD7-4C5D-B7E2-9B13F9F829DF}" type="presParOf" srcId="{407AB870-7855-4393-8CA8-09CEEE34ECCE}" destId="{8B64E4EB-BE14-42E6-BEDB-62A704B06CC3}" srcOrd="4" destOrd="0" presId="urn:microsoft.com/office/officeart/2005/8/layout/hList2"/>
    <dgm:cxn modelId="{DDE4168B-A794-4BE5-8703-100A17FE349C}" type="presParOf" srcId="{8B64E4EB-BE14-42E6-BEDB-62A704B06CC3}" destId="{F16E847D-5639-459E-A634-406D06AF7A94}" srcOrd="0" destOrd="0" presId="urn:microsoft.com/office/officeart/2005/8/layout/hList2"/>
    <dgm:cxn modelId="{C2DEEC7E-234E-49CE-BA3F-40412EEF19DE}" type="presParOf" srcId="{8B64E4EB-BE14-42E6-BEDB-62A704B06CC3}" destId="{61889F74-11E9-4938-A824-0076ADE6F052}" srcOrd="1" destOrd="0" presId="urn:microsoft.com/office/officeart/2005/8/layout/hList2"/>
    <dgm:cxn modelId="{B1504CE7-D420-4E4C-93BA-9F532A5CA3D8}" type="presParOf" srcId="{8B64E4EB-BE14-42E6-BEDB-62A704B06CC3}" destId="{2471E95F-19F6-4710-9D00-96A8B9562D05}" srcOrd="2" destOrd="0" presId="urn:microsoft.com/office/officeart/2005/8/layout/hList2"/>
    <dgm:cxn modelId="{9111D7A6-6BF9-434C-8153-AFD1827AC713}" type="presParOf" srcId="{407AB870-7855-4393-8CA8-09CEEE34ECCE}" destId="{23DBD89E-75C3-4F68-AE96-9DD602B0D44B}" srcOrd="5" destOrd="0" presId="urn:microsoft.com/office/officeart/2005/8/layout/hList2"/>
    <dgm:cxn modelId="{9747433B-71E4-4E5A-BD79-4EB996D1C320}" type="presParOf" srcId="{407AB870-7855-4393-8CA8-09CEEE34ECCE}" destId="{379BB8C7-B547-4705-92FA-2347CCEEFCD1}" srcOrd="6" destOrd="0" presId="urn:microsoft.com/office/officeart/2005/8/layout/hList2"/>
    <dgm:cxn modelId="{EB6498A6-601E-4170-AA95-4D14F80B3AAD}" type="presParOf" srcId="{379BB8C7-B547-4705-92FA-2347CCEEFCD1}" destId="{34DE7BA2-3A34-46D7-BFD3-DAC1539D6586}" srcOrd="0" destOrd="0" presId="urn:microsoft.com/office/officeart/2005/8/layout/hList2"/>
    <dgm:cxn modelId="{3CD8E0F8-67A0-4FB0-8E1C-D38596F60537}" type="presParOf" srcId="{379BB8C7-B547-4705-92FA-2347CCEEFCD1}" destId="{3EC2AFE8-4773-4679-BBCF-1A456446636A}" srcOrd="1" destOrd="0" presId="urn:microsoft.com/office/officeart/2005/8/layout/hList2"/>
    <dgm:cxn modelId="{D232AC85-3C77-4D48-88A4-6732F55919DB}" type="presParOf" srcId="{379BB8C7-B547-4705-92FA-2347CCEEFCD1}" destId="{6A023DBD-1107-4125-A03A-D5A1C54129D2}"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FE47CF3-A196-4B79-A188-EC76200C90D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C7439C7-190E-4DBB-A277-0B0954827F9E}">
      <dgm:prSet custT="1"/>
      <dgm:spPr>
        <a:solidFill>
          <a:schemeClr val="accent4"/>
        </a:solidFill>
      </dgm:spPr>
      <dgm:t>
        <a:bodyPr/>
        <a:lstStyle/>
        <a:p>
          <a:r>
            <a:rPr lang="en-GB" sz="1600" b="1" dirty="0">
              <a:solidFill>
                <a:schemeClr val="tx1"/>
              </a:solidFill>
            </a:rPr>
            <a:t>1. ROAD CLASSIFICATION SYSTEM (2009):</a:t>
          </a:r>
          <a:endParaRPr lang="en-US" sz="1600" dirty="0">
            <a:solidFill>
              <a:schemeClr val="tx1"/>
            </a:solidFill>
          </a:endParaRPr>
        </a:p>
      </dgm:t>
    </dgm:pt>
    <dgm:pt modelId="{F7A42226-69BF-43AB-9E5A-E1F832EA0DC6}" type="parTrans" cxnId="{0557E73E-9559-490C-A73A-2C7A316DE7F9}">
      <dgm:prSet/>
      <dgm:spPr/>
      <dgm:t>
        <a:bodyPr/>
        <a:lstStyle/>
        <a:p>
          <a:endParaRPr lang="en-US"/>
        </a:p>
      </dgm:t>
    </dgm:pt>
    <dgm:pt modelId="{3B09175F-0D72-47C8-96E5-DA57F1C40462}" type="sibTrans" cxnId="{0557E73E-9559-490C-A73A-2C7A316DE7F9}">
      <dgm:prSet/>
      <dgm:spPr/>
      <dgm:t>
        <a:bodyPr/>
        <a:lstStyle/>
        <a:p>
          <a:endParaRPr lang="en-US"/>
        </a:p>
      </dgm:t>
    </dgm:pt>
    <dgm:pt modelId="{1D1E30A1-AE20-4488-B254-98C2666FE200}">
      <dgm:prSet/>
      <dgm:spPr/>
      <dgm:t>
        <a:bodyPr/>
        <a:lstStyle/>
        <a:p>
          <a:r>
            <a:rPr lang="en-GB"/>
            <a:t>Background:</a:t>
          </a:r>
          <a:endParaRPr lang="en-US"/>
        </a:p>
      </dgm:t>
    </dgm:pt>
    <dgm:pt modelId="{C9832070-4B4A-4EE3-BD4B-C90DAA933ED0}" type="parTrans" cxnId="{F19ED14D-D52F-4F72-B400-F8C3E6C41438}">
      <dgm:prSet/>
      <dgm:spPr/>
      <dgm:t>
        <a:bodyPr/>
        <a:lstStyle/>
        <a:p>
          <a:endParaRPr lang="en-US"/>
        </a:p>
      </dgm:t>
    </dgm:pt>
    <dgm:pt modelId="{F87A18AC-9CC6-47FD-A36F-789622E695FE}" type="sibTrans" cxnId="{F19ED14D-D52F-4F72-B400-F8C3E6C41438}">
      <dgm:prSet/>
      <dgm:spPr/>
      <dgm:t>
        <a:bodyPr/>
        <a:lstStyle/>
        <a:p>
          <a:endParaRPr lang="en-US"/>
        </a:p>
      </dgm:t>
    </dgm:pt>
    <dgm:pt modelId="{DAB5352F-9AF1-4B5E-8582-07537803D80E}">
      <dgm:prSet/>
      <dgm:spPr/>
      <dgm:t>
        <a:bodyPr/>
        <a:lstStyle/>
        <a:p>
          <a:r>
            <a:rPr lang="en-GB"/>
            <a:t>Developed by the Ministry of Roads in 2009</a:t>
          </a:r>
          <a:endParaRPr lang="en-US"/>
        </a:p>
      </dgm:t>
    </dgm:pt>
    <dgm:pt modelId="{46C8B247-9577-45EB-9C89-8C5C23BAB0D8}" type="parTrans" cxnId="{4C70F224-260C-4B64-9E43-651EDA9CE276}">
      <dgm:prSet/>
      <dgm:spPr/>
      <dgm:t>
        <a:bodyPr/>
        <a:lstStyle/>
        <a:p>
          <a:endParaRPr lang="en-US"/>
        </a:p>
      </dgm:t>
    </dgm:pt>
    <dgm:pt modelId="{FA3BC7F4-5E7C-49B1-805A-D756BEA49114}" type="sibTrans" cxnId="{4C70F224-260C-4B64-9E43-651EDA9CE276}">
      <dgm:prSet/>
      <dgm:spPr/>
      <dgm:t>
        <a:bodyPr/>
        <a:lstStyle/>
        <a:p>
          <a:endParaRPr lang="en-US"/>
        </a:p>
      </dgm:t>
    </dgm:pt>
    <dgm:pt modelId="{FDA5A530-0D15-475E-814B-B98023CB2F94}">
      <dgm:prSet/>
      <dgm:spPr/>
      <dgm:t>
        <a:bodyPr/>
        <a:lstStyle/>
        <a:p>
          <a:r>
            <a:rPr lang="en-GB"/>
            <a:t>Comprehensive system with guidelines and a classification manual</a:t>
          </a:r>
          <a:endParaRPr lang="en-US"/>
        </a:p>
      </dgm:t>
    </dgm:pt>
    <dgm:pt modelId="{B0AD3755-935A-41A2-BD8B-7A1BCC5DDFB9}" type="parTrans" cxnId="{FA27753A-1A84-4CA1-8F57-C5E28320C4CE}">
      <dgm:prSet/>
      <dgm:spPr/>
      <dgm:t>
        <a:bodyPr/>
        <a:lstStyle/>
        <a:p>
          <a:endParaRPr lang="en-US"/>
        </a:p>
      </dgm:t>
    </dgm:pt>
    <dgm:pt modelId="{462FD3CA-4F63-4004-8A46-980213FFA9F0}" type="sibTrans" cxnId="{FA27753A-1A84-4CA1-8F57-C5E28320C4CE}">
      <dgm:prSet/>
      <dgm:spPr/>
      <dgm:t>
        <a:bodyPr/>
        <a:lstStyle/>
        <a:p>
          <a:endParaRPr lang="en-US"/>
        </a:p>
      </dgm:t>
    </dgm:pt>
    <dgm:pt modelId="{1DD091AB-F696-4730-BB19-AC21B4E6FC34}">
      <dgm:prSet/>
      <dgm:spPr>
        <a:solidFill>
          <a:schemeClr val="accent6">
            <a:lumMod val="60000"/>
            <a:lumOff val="40000"/>
          </a:schemeClr>
        </a:solidFill>
      </dgm:spPr>
      <dgm:t>
        <a:bodyPr/>
        <a:lstStyle/>
        <a:p>
          <a:r>
            <a:rPr lang="en-GB" b="1"/>
            <a:t>Purpose:</a:t>
          </a:r>
          <a:endParaRPr lang="en-US"/>
        </a:p>
      </dgm:t>
    </dgm:pt>
    <dgm:pt modelId="{A903EBC6-38F5-4FEE-9905-A502221E704A}" type="parTrans" cxnId="{DF0346DC-CA68-4A32-B4B2-F813D7D7A8F4}">
      <dgm:prSet/>
      <dgm:spPr/>
      <dgm:t>
        <a:bodyPr/>
        <a:lstStyle/>
        <a:p>
          <a:endParaRPr lang="en-US"/>
        </a:p>
      </dgm:t>
    </dgm:pt>
    <dgm:pt modelId="{4E99903A-9EBE-415F-8F5D-22B4F51CE1CF}" type="sibTrans" cxnId="{DF0346DC-CA68-4A32-B4B2-F813D7D7A8F4}">
      <dgm:prSet/>
      <dgm:spPr/>
      <dgm:t>
        <a:bodyPr/>
        <a:lstStyle/>
        <a:p>
          <a:endParaRPr lang="en-US"/>
        </a:p>
      </dgm:t>
    </dgm:pt>
    <dgm:pt modelId="{D915A2A5-0D06-4B5E-8F32-4E709B65B42C}">
      <dgm:prSet/>
      <dgm:spPr/>
      <dgm:t>
        <a:bodyPr/>
        <a:lstStyle/>
        <a:p>
          <a:r>
            <a:rPr lang="en-GB"/>
            <a:t>Standardize the classification process for both urban and rural roads</a:t>
          </a:r>
          <a:endParaRPr lang="en-US"/>
        </a:p>
      </dgm:t>
    </dgm:pt>
    <dgm:pt modelId="{AE73C6E3-E34C-434F-8C47-942765CBAF15}" type="parTrans" cxnId="{79FE28DA-4FCB-4B39-9CA8-AC1F109E02D9}">
      <dgm:prSet/>
      <dgm:spPr/>
      <dgm:t>
        <a:bodyPr/>
        <a:lstStyle/>
        <a:p>
          <a:endParaRPr lang="en-US"/>
        </a:p>
      </dgm:t>
    </dgm:pt>
    <dgm:pt modelId="{FF0C49E2-A667-4F70-B42E-FB7E549468CA}" type="sibTrans" cxnId="{79FE28DA-4FCB-4B39-9CA8-AC1F109E02D9}">
      <dgm:prSet/>
      <dgm:spPr/>
      <dgm:t>
        <a:bodyPr/>
        <a:lstStyle/>
        <a:p>
          <a:endParaRPr lang="en-US"/>
        </a:p>
      </dgm:t>
    </dgm:pt>
    <dgm:pt modelId="{1F67E364-3AB3-4F47-AC67-A50BA3F98480}">
      <dgm:prSet/>
      <dgm:spPr/>
      <dgm:t>
        <a:bodyPr/>
        <a:lstStyle/>
        <a:p>
          <a:r>
            <a:rPr lang="en-GB"/>
            <a:t>Adaptable to changes such as road upgrades, new links, and urban expansion</a:t>
          </a:r>
          <a:endParaRPr lang="en-US"/>
        </a:p>
      </dgm:t>
    </dgm:pt>
    <dgm:pt modelId="{5353FF68-FAD8-4DA0-BB99-C0BFD1E9B1F2}" type="parTrans" cxnId="{CC2E2B0B-6993-40A7-9319-69BC1577CC87}">
      <dgm:prSet/>
      <dgm:spPr/>
      <dgm:t>
        <a:bodyPr/>
        <a:lstStyle/>
        <a:p>
          <a:endParaRPr lang="en-US"/>
        </a:p>
      </dgm:t>
    </dgm:pt>
    <dgm:pt modelId="{0A01D820-6215-4C20-9E0E-3A8CEDBD4A0E}" type="sibTrans" cxnId="{CC2E2B0B-6993-40A7-9319-69BC1577CC87}">
      <dgm:prSet/>
      <dgm:spPr/>
      <dgm:t>
        <a:bodyPr/>
        <a:lstStyle/>
        <a:p>
          <a:endParaRPr lang="en-US"/>
        </a:p>
      </dgm:t>
    </dgm:pt>
    <dgm:pt modelId="{8ED5F78A-C0B8-46BF-85DD-B21FE39DAB9F}">
      <dgm:prSet/>
      <dgm:spPr/>
      <dgm:t>
        <a:bodyPr/>
        <a:lstStyle/>
        <a:p>
          <a:r>
            <a:rPr lang="en-GB" b="1"/>
            <a:t>Features:</a:t>
          </a:r>
          <a:endParaRPr lang="en-US"/>
        </a:p>
      </dgm:t>
    </dgm:pt>
    <dgm:pt modelId="{736E9455-1637-42E5-A1F9-BFEBE6B65E06}" type="parTrans" cxnId="{0D1ED431-0822-4EF2-9D8D-9DDD87ADA447}">
      <dgm:prSet/>
      <dgm:spPr/>
      <dgm:t>
        <a:bodyPr/>
        <a:lstStyle/>
        <a:p>
          <a:endParaRPr lang="en-US"/>
        </a:p>
      </dgm:t>
    </dgm:pt>
    <dgm:pt modelId="{3493B418-6951-4EC6-85C3-7D0FDA84FC89}" type="sibTrans" cxnId="{0D1ED431-0822-4EF2-9D8D-9DDD87ADA447}">
      <dgm:prSet/>
      <dgm:spPr/>
      <dgm:t>
        <a:bodyPr/>
        <a:lstStyle/>
        <a:p>
          <a:endParaRPr lang="en-US"/>
        </a:p>
      </dgm:t>
    </dgm:pt>
    <dgm:pt modelId="{0B6EADA4-827C-48A5-8199-2D9AE28EA018}">
      <dgm:prSet/>
      <dgm:spPr/>
      <dgm:t>
        <a:bodyPr/>
        <a:lstStyle/>
        <a:p>
          <a:r>
            <a:rPr lang="en-GB"/>
            <a:t>8 class tiers for rural roads and 7 tiers for urban roads</a:t>
          </a:r>
          <a:endParaRPr lang="en-US"/>
        </a:p>
      </dgm:t>
    </dgm:pt>
    <dgm:pt modelId="{C6586C4F-8658-473D-B19B-CCD81ADCCE5E}" type="parTrans" cxnId="{B5EEC9AA-8A0C-480B-8CE2-502A29CC1A57}">
      <dgm:prSet/>
      <dgm:spPr/>
      <dgm:t>
        <a:bodyPr/>
        <a:lstStyle/>
        <a:p>
          <a:endParaRPr lang="en-US"/>
        </a:p>
      </dgm:t>
    </dgm:pt>
    <dgm:pt modelId="{840E282C-90BE-469C-8803-E93AB93D6A75}" type="sibTrans" cxnId="{B5EEC9AA-8A0C-480B-8CE2-502A29CC1A57}">
      <dgm:prSet/>
      <dgm:spPr/>
      <dgm:t>
        <a:bodyPr/>
        <a:lstStyle/>
        <a:p>
          <a:endParaRPr lang="en-US"/>
        </a:p>
      </dgm:t>
    </dgm:pt>
    <dgm:pt modelId="{B2EFBB78-E9ED-40CC-953F-B2E23857CFAB}">
      <dgm:prSet/>
      <dgm:spPr/>
      <dgm:t>
        <a:bodyPr/>
        <a:lstStyle/>
        <a:p>
          <a:r>
            <a:rPr lang="en-GB"/>
            <a:t>Dynamic: Sensitive to road use changes, urban development, and boundary changes</a:t>
          </a:r>
          <a:endParaRPr lang="en-US"/>
        </a:p>
      </dgm:t>
    </dgm:pt>
    <dgm:pt modelId="{7646010C-F8CE-4A80-8E32-405E054F9B39}" type="parTrans" cxnId="{246512F3-BD0A-46F5-A052-8777EABC3CEC}">
      <dgm:prSet/>
      <dgm:spPr/>
      <dgm:t>
        <a:bodyPr/>
        <a:lstStyle/>
        <a:p>
          <a:endParaRPr lang="en-US"/>
        </a:p>
      </dgm:t>
    </dgm:pt>
    <dgm:pt modelId="{CF79A3FF-D43C-4566-92A0-28C01EEC5FBB}" type="sibTrans" cxnId="{246512F3-BD0A-46F5-A052-8777EABC3CEC}">
      <dgm:prSet/>
      <dgm:spPr/>
      <dgm:t>
        <a:bodyPr/>
        <a:lstStyle/>
        <a:p>
          <a:endParaRPr lang="en-US"/>
        </a:p>
      </dgm:t>
    </dgm:pt>
    <dgm:pt modelId="{C454C708-4ECC-4210-A649-8D241D8EB7A8}">
      <dgm:prSet/>
      <dgm:spPr/>
      <dgm:t>
        <a:bodyPr/>
        <a:lstStyle/>
        <a:p>
          <a:r>
            <a:rPr lang="en-GB"/>
            <a:t>Revisions triggered by population growth, road upgrades, and new roads</a:t>
          </a:r>
          <a:endParaRPr lang="en-US"/>
        </a:p>
      </dgm:t>
    </dgm:pt>
    <dgm:pt modelId="{F27C7742-AAF2-4D05-A400-5DE66747A551}" type="parTrans" cxnId="{1BCCA034-2F89-4B0D-9ABE-3357904C0D71}">
      <dgm:prSet/>
      <dgm:spPr/>
      <dgm:t>
        <a:bodyPr/>
        <a:lstStyle/>
        <a:p>
          <a:endParaRPr lang="en-US"/>
        </a:p>
      </dgm:t>
    </dgm:pt>
    <dgm:pt modelId="{74B82772-D3E8-4008-8CC6-E35FCDD31959}" type="sibTrans" cxnId="{1BCCA034-2F89-4B0D-9ABE-3357904C0D71}">
      <dgm:prSet/>
      <dgm:spPr/>
      <dgm:t>
        <a:bodyPr/>
        <a:lstStyle/>
        <a:p>
          <a:endParaRPr lang="en-US"/>
        </a:p>
      </dgm:t>
    </dgm:pt>
    <dgm:pt modelId="{05FC1C81-03A3-470F-8020-8529BF3A6B46}">
      <dgm:prSet/>
      <dgm:spPr/>
      <dgm:t>
        <a:bodyPr/>
        <a:lstStyle/>
        <a:p>
          <a:r>
            <a:rPr lang="en-GB"/>
            <a:t>Considers:  Functionality, Traffic Volume, Connectivity, Design Characteristics,  Land Use</a:t>
          </a:r>
          <a:endParaRPr lang="en-US"/>
        </a:p>
      </dgm:t>
    </dgm:pt>
    <dgm:pt modelId="{FFB5C04B-E911-42FB-B280-5B4FD759E0CA}" type="parTrans" cxnId="{2DE438F2-6E74-4614-A182-A7E7F49DCD31}">
      <dgm:prSet/>
      <dgm:spPr/>
      <dgm:t>
        <a:bodyPr/>
        <a:lstStyle/>
        <a:p>
          <a:endParaRPr lang="en-US"/>
        </a:p>
      </dgm:t>
    </dgm:pt>
    <dgm:pt modelId="{610FDFDD-FA1A-48CF-821E-F9F629219A8F}" type="sibTrans" cxnId="{2DE438F2-6E74-4614-A182-A7E7F49DCD31}">
      <dgm:prSet/>
      <dgm:spPr/>
      <dgm:t>
        <a:bodyPr/>
        <a:lstStyle/>
        <a:p>
          <a:endParaRPr lang="en-US"/>
        </a:p>
      </dgm:t>
    </dgm:pt>
    <dgm:pt modelId="{82A30761-BEB2-4695-B989-EF3540DC55B9}" type="pres">
      <dgm:prSet presAssocID="{EFE47CF3-A196-4B79-A188-EC76200C90DD}" presName="linear" presStyleCnt="0">
        <dgm:presLayoutVars>
          <dgm:dir/>
          <dgm:animLvl val="lvl"/>
          <dgm:resizeHandles val="exact"/>
        </dgm:presLayoutVars>
      </dgm:prSet>
      <dgm:spPr/>
    </dgm:pt>
    <dgm:pt modelId="{3E397295-BBBE-4D90-B57B-380951BEF06D}" type="pres">
      <dgm:prSet presAssocID="{BC7439C7-190E-4DBB-A277-0B0954827F9E}" presName="parentLin" presStyleCnt="0"/>
      <dgm:spPr/>
    </dgm:pt>
    <dgm:pt modelId="{317A4AEE-20F9-4DF3-BAE0-614ABE9E1337}" type="pres">
      <dgm:prSet presAssocID="{BC7439C7-190E-4DBB-A277-0B0954827F9E}" presName="parentLeftMargin" presStyleLbl="node1" presStyleIdx="0" presStyleCnt="2"/>
      <dgm:spPr/>
    </dgm:pt>
    <dgm:pt modelId="{5EC41F8B-9153-453E-9221-BC3A5961A5D3}" type="pres">
      <dgm:prSet presAssocID="{BC7439C7-190E-4DBB-A277-0B0954827F9E}" presName="parentText" presStyleLbl="node1" presStyleIdx="0" presStyleCnt="2">
        <dgm:presLayoutVars>
          <dgm:chMax val="0"/>
          <dgm:bulletEnabled val="1"/>
        </dgm:presLayoutVars>
      </dgm:prSet>
      <dgm:spPr/>
    </dgm:pt>
    <dgm:pt modelId="{F0D4CB5C-C2DE-435C-B36F-3E92316193A5}" type="pres">
      <dgm:prSet presAssocID="{BC7439C7-190E-4DBB-A277-0B0954827F9E}" presName="negativeSpace" presStyleCnt="0"/>
      <dgm:spPr/>
    </dgm:pt>
    <dgm:pt modelId="{71927B5C-6C85-4FF5-9DD1-EEBFD9F93BE0}" type="pres">
      <dgm:prSet presAssocID="{BC7439C7-190E-4DBB-A277-0B0954827F9E}" presName="childText" presStyleLbl="conFgAcc1" presStyleIdx="0" presStyleCnt="2">
        <dgm:presLayoutVars>
          <dgm:bulletEnabled val="1"/>
        </dgm:presLayoutVars>
      </dgm:prSet>
      <dgm:spPr/>
    </dgm:pt>
    <dgm:pt modelId="{9CB48EFC-B741-4429-A669-872930D31E87}" type="pres">
      <dgm:prSet presAssocID="{3B09175F-0D72-47C8-96E5-DA57F1C40462}" presName="spaceBetweenRectangles" presStyleCnt="0"/>
      <dgm:spPr/>
    </dgm:pt>
    <dgm:pt modelId="{D7F8343E-B23C-49E6-AA04-EBCB9ACC0118}" type="pres">
      <dgm:prSet presAssocID="{1DD091AB-F696-4730-BB19-AC21B4E6FC34}" presName="parentLin" presStyleCnt="0"/>
      <dgm:spPr/>
    </dgm:pt>
    <dgm:pt modelId="{7E135822-9078-428F-B884-6E76A232800A}" type="pres">
      <dgm:prSet presAssocID="{1DD091AB-F696-4730-BB19-AC21B4E6FC34}" presName="parentLeftMargin" presStyleLbl="node1" presStyleIdx="0" presStyleCnt="2"/>
      <dgm:spPr/>
    </dgm:pt>
    <dgm:pt modelId="{8CC88DE2-3803-4CB9-8993-441D8A34FFEC}" type="pres">
      <dgm:prSet presAssocID="{1DD091AB-F696-4730-BB19-AC21B4E6FC34}" presName="parentText" presStyleLbl="node1" presStyleIdx="1" presStyleCnt="2">
        <dgm:presLayoutVars>
          <dgm:chMax val="0"/>
          <dgm:bulletEnabled val="1"/>
        </dgm:presLayoutVars>
      </dgm:prSet>
      <dgm:spPr/>
    </dgm:pt>
    <dgm:pt modelId="{EB78BEEA-B50D-4754-8F66-2EFA9034AA0C}" type="pres">
      <dgm:prSet presAssocID="{1DD091AB-F696-4730-BB19-AC21B4E6FC34}" presName="negativeSpace" presStyleCnt="0"/>
      <dgm:spPr/>
    </dgm:pt>
    <dgm:pt modelId="{4528E363-4500-4B93-BF2B-85C46659DB0D}" type="pres">
      <dgm:prSet presAssocID="{1DD091AB-F696-4730-BB19-AC21B4E6FC34}" presName="childText" presStyleLbl="conFgAcc1" presStyleIdx="1" presStyleCnt="2">
        <dgm:presLayoutVars>
          <dgm:bulletEnabled val="1"/>
        </dgm:presLayoutVars>
      </dgm:prSet>
      <dgm:spPr/>
    </dgm:pt>
  </dgm:ptLst>
  <dgm:cxnLst>
    <dgm:cxn modelId="{272EBD06-6FA4-482E-8393-1960A78B2A96}" type="presOf" srcId="{1D1E30A1-AE20-4488-B254-98C2666FE200}" destId="{71927B5C-6C85-4FF5-9DD1-EEBFD9F93BE0}" srcOrd="0" destOrd="0" presId="urn:microsoft.com/office/officeart/2005/8/layout/list1"/>
    <dgm:cxn modelId="{CC2E2B0B-6993-40A7-9319-69BC1577CC87}" srcId="{1DD091AB-F696-4730-BB19-AC21B4E6FC34}" destId="{1F67E364-3AB3-4F47-AC67-A50BA3F98480}" srcOrd="1" destOrd="0" parTransId="{5353FF68-FAD8-4DA0-BB99-C0BFD1E9B1F2}" sibTransId="{0A01D820-6215-4C20-9E0E-3A8CEDBD4A0E}"/>
    <dgm:cxn modelId="{4098541B-2D12-40D9-A910-FC65F46BFBDE}" type="presOf" srcId="{FDA5A530-0D15-475E-814B-B98023CB2F94}" destId="{71927B5C-6C85-4FF5-9DD1-EEBFD9F93BE0}" srcOrd="0" destOrd="2" presId="urn:microsoft.com/office/officeart/2005/8/layout/list1"/>
    <dgm:cxn modelId="{0641DC23-0E14-467E-BD78-F27F1644E74B}" type="presOf" srcId="{B2EFBB78-E9ED-40CC-953F-B2E23857CFAB}" destId="{4528E363-4500-4B93-BF2B-85C46659DB0D}" srcOrd="0" destOrd="4" presId="urn:microsoft.com/office/officeart/2005/8/layout/list1"/>
    <dgm:cxn modelId="{4C70F224-260C-4B64-9E43-651EDA9CE276}" srcId="{1D1E30A1-AE20-4488-B254-98C2666FE200}" destId="{DAB5352F-9AF1-4B5E-8582-07537803D80E}" srcOrd="0" destOrd="0" parTransId="{46C8B247-9577-45EB-9C89-8C5C23BAB0D8}" sibTransId="{FA3BC7F4-5E7C-49B1-805A-D756BEA49114}"/>
    <dgm:cxn modelId="{0D1ED431-0822-4EF2-9D8D-9DDD87ADA447}" srcId="{1DD091AB-F696-4730-BB19-AC21B4E6FC34}" destId="{8ED5F78A-C0B8-46BF-85DD-B21FE39DAB9F}" srcOrd="2" destOrd="0" parTransId="{736E9455-1637-42E5-A1F9-BFEBE6B65E06}" sibTransId="{3493B418-6951-4EC6-85C3-7D0FDA84FC89}"/>
    <dgm:cxn modelId="{1BCCA034-2F89-4B0D-9ABE-3357904C0D71}" srcId="{8ED5F78A-C0B8-46BF-85DD-B21FE39DAB9F}" destId="{C454C708-4ECC-4210-A649-8D241D8EB7A8}" srcOrd="2" destOrd="0" parTransId="{F27C7742-AAF2-4D05-A400-5DE66747A551}" sibTransId="{74B82772-D3E8-4008-8CC6-E35FCDD31959}"/>
    <dgm:cxn modelId="{FA27753A-1A84-4CA1-8F57-C5E28320C4CE}" srcId="{1D1E30A1-AE20-4488-B254-98C2666FE200}" destId="{FDA5A530-0D15-475E-814B-B98023CB2F94}" srcOrd="1" destOrd="0" parTransId="{B0AD3755-935A-41A2-BD8B-7A1BCC5DDFB9}" sibTransId="{462FD3CA-4F63-4004-8A46-980213FFA9F0}"/>
    <dgm:cxn modelId="{0557E73E-9559-490C-A73A-2C7A316DE7F9}" srcId="{EFE47CF3-A196-4B79-A188-EC76200C90DD}" destId="{BC7439C7-190E-4DBB-A277-0B0954827F9E}" srcOrd="0" destOrd="0" parTransId="{F7A42226-69BF-43AB-9E5A-E1F832EA0DC6}" sibTransId="{3B09175F-0D72-47C8-96E5-DA57F1C40462}"/>
    <dgm:cxn modelId="{06D42D3F-BC49-4F53-B09D-6F79D493D3A6}" type="presOf" srcId="{DAB5352F-9AF1-4B5E-8582-07537803D80E}" destId="{71927B5C-6C85-4FF5-9DD1-EEBFD9F93BE0}" srcOrd="0" destOrd="1" presId="urn:microsoft.com/office/officeart/2005/8/layout/list1"/>
    <dgm:cxn modelId="{F19ED14D-D52F-4F72-B400-F8C3E6C41438}" srcId="{BC7439C7-190E-4DBB-A277-0B0954827F9E}" destId="{1D1E30A1-AE20-4488-B254-98C2666FE200}" srcOrd="0" destOrd="0" parTransId="{C9832070-4B4A-4EE3-BD4B-C90DAA933ED0}" sibTransId="{F87A18AC-9CC6-47FD-A36F-789622E695FE}"/>
    <dgm:cxn modelId="{135E9B73-A247-4BF6-B35D-EAB4C21B053E}" type="presOf" srcId="{EFE47CF3-A196-4B79-A188-EC76200C90DD}" destId="{82A30761-BEB2-4695-B989-EF3540DC55B9}" srcOrd="0" destOrd="0" presId="urn:microsoft.com/office/officeart/2005/8/layout/list1"/>
    <dgm:cxn modelId="{E0BE6F7D-4167-4ED3-9827-97CED4D0D962}" type="presOf" srcId="{8ED5F78A-C0B8-46BF-85DD-B21FE39DAB9F}" destId="{4528E363-4500-4B93-BF2B-85C46659DB0D}" srcOrd="0" destOrd="2" presId="urn:microsoft.com/office/officeart/2005/8/layout/list1"/>
    <dgm:cxn modelId="{00D46D84-8A10-4789-B1BB-CD50334A3074}" type="presOf" srcId="{0B6EADA4-827C-48A5-8199-2D9AE28EA018}" destId="{4528E363-4500-4B93-BF2B-85C46659DB0D}" srcOrd="0" destOrd="3" presId="urn:microsoft.com/office/officeart/2005/8/layout/list1"/>
    <dgm:cxn modelId="{27C8A692-3E47-4E90-B946-5402C0F7961F}" type="presOf" srcId="{D915A2A5-0D06-4B5E-8F32-4E709B65B42C}" destId="{4528E363-4500-4B93-BF2B-85C46659DB0D}" srcOrd="0" destOrd="0" presId="urn:microsoft.com/office/officeart/2005/8/layout/list1"/>
    <dgm:cxn modelId="{B5EEC9AA-8A0C-480B-8CE2-502A29CC1A57}" srcId="{8ED5F78A-C0B8-46BF-85DD-B21FE39DAB9F}" destId="{0B6EADA4-827C-48A5-8199-2D9AE28EA018}" srcOrd="0" destOrd="0" parTransId="{C6586C4F-8658-473D-B19B-CCD81ADCCE5E}" sibTransId="{840E282C-90BE-469C-8803-E93AB93D6A75}"/>
    <dgm:cxn modelId="{745503AC-5222-439A-AF23-F6DAF6BD41E8}" type="presOf" srcId="{1DD091AB-F696-4730-BB19-AC21B4E6FC34}" destId="{8CC88DE2-3803-4CB9-8993-441D8A34FFEC}" srcOrd="1" destOrd="0" presId="urn:microsoft.com/office/officeart/2005/8/layout/list1"/>
    <dgm:cxn modelId="{2485F6BF-69D7-4C5C-BEB8-D1C59FFED954}" type="presOf" srcId="{1F67E364-3AB3-4F47-AC67-A50BA3F98480}" destId="{4528E363-4500-4B93-BF2B-85C46659DB0D}" srcOrd="0" destOrd="1" presId="urn:microsoft.com/office/officeart/2005/8/layout/list1"/>
    <dgm:cxn modelId="{9A6BCFC6-21A6-4EB2-9838-2358BAF0F873}" type="presOf" srcId="{BC7439C7-190E-4DBB-A277-0B0954827F9E}" destId="{5EC41F8B-9153-453E-9221-BC3A5961A5D3}" srcOrd="1" destOrd="0" presId="urn:microsoft.com/office/officeart/2005/8/layout/list1"/>
    <dgm:cxn modelId="{85B3A2CE-64A9-4293-9913-DB9AED2EE146}" type="presOf" srcId="{BC7439C7-190E-4DBB-A277-0B0954827F9E}" destId="{317A4AEE-20F9-4DF3-BAE0-614ABE9E1337}" srcOrd="0" destOrd="0" presId="urn:microsoft.com/office/officeart/2005/8/layout/list1"/>
    <dgm:cxn modelId="{09A1D6D2-C332-479D-9C95-C22E3F728121}" type="presOf" srcId="{C454C708-4ECC-4210-A649-8D241D8EB7A8}" destId="{4528E363-4500-4B93-BF2B-85C46659DB0D}" srcOrd="0" destOrd="5" presId="urn:microsoft.com/office/officeart/2005/8/layout/list1"/>
    <dgm:cxn modelId="{79FE28DA-4FCB-4B39-9CA8-AC1F109E02D9}" srcId="{1DD091AB-F696-4730-BB19-AC21B4E6FC34}" destId="{D915A2A5-0D06-4B5E-8F32-4E709B65B42C}" srcOrd="0" destOrd="0" parTransId="{AE73C6E3-E34C-434F-8C47-942765CBAF15}" sibTransId="{FF0C49E2-A667-4F70-B42E-FB7E549468CA}"/>
    <dgm:cxn modelId="{DF0346DC-CA68-4A32-B4B2-F813D7D7A8F4}" srcId="{EFE47CF3-A196-4B79-A188-EC76200C90DD}" destId="{1DD091AB-F696-4730-BB19-AC21B4E6FC34}" srcOrd="1" destOrd="0" parTransId="{A903EBC6-38F5-4FEE-9905-A502221E704A}" sibTransId="{4E99903A-9EBE-415F-8F5D-22B4F51CE1CF}"/>
    <dgm:cxn modelId="{618512DF-B218-46FB-B659-04BD40F930FA}" type="presOf" srcId="{05FC1C81-03A3-470F-8020-8529BF3A6B46}" destId="{4528E363-4500-4B93-BF2B-85C46659DB0D}" srcOrd="0" destOrd="6" presId="urn:microsoft.com/office/officeart/2005/8/layout/list1"/>
    <dgm:cxn modelId="{D56BA2EA-F9BF-4057-851D-31642CD656A3}" type="presOf" srcId="{1DD091AB-F696-4730-BB19-AC21B4E6FC34}" destId="{7E135822-9078-428F-B884-6E76A232800A}" srcOrd="0" destOrd="0" presId="urn:microsoft.com/office/officeart/2005/8/layout/list1"/>
    <dgm:cxn modelId="{2DE438F2-6E74-4614-A182-A7E7F49DCD31}" srcId="{8ED5F78A-C0B8-46BF-85DD-B21FE39DAB9F}" destId="{05FC1C81-03A3-470F-8020-8529BF3A6B46}" srcOrd="3" destOrd="0" parTransId="{FFB5C04B-E911-42FB-B280-5B4FD759E0CA}" sibTransId="{610FDFDD-FA1A-48CF-821E-F9F629219A8F}"/>
    <dgm:cxn modelId="{246512F3-BD0A-46F5-A052-8777EABC3CEC}" srcId="{8ED5F78A-C0B8-46BF-85DD-B21FE39DAB9F}" destId="{B2EFBB78-E9ED-40CC-953F-B2E23857CFAB}" srcOrd="1" destOrd="0" parTransId="{7646010C-F8CE-4A80-8E32-405E054F9B39}" sibTransId="{CF79A3FF-D43C-4566-92A0-28C01EEC5FBB}"/>
    <dgm:cxn modelId="{CC79398E-B757-41AA-8FF5-CF85FCE5FCD1}" type="presParOf" srcId="{82A30761-BEB2-4695-B989-EF3540DC55B9}" destId="{3E397295-BBBE-4D90-B57B-380951BEF06D}" srcOrd="0" destOrd="0" presId="urn:microsoft.com/office/officeart/2005/8/layout/list1"/>
    <dgm:cxn modelId="{AF4A0958-20AB-4EFD-84A5-53C112B2431A}" type="presParOf" srcId="{3E397295-BBBE-4D90-B57B-380951BEF06D}" destId="{317A4AEE-20F9-4DF3-BAE0-614ABE9E1337}" srcOrd="0" destOrd="0" presId="urn:microsoft.com/office/officeart/2005/8/layout/list1"/>
    <dgm:cxn modelId="{344D30E5-4363-451D-B515-5674338BBB23}" type="presParOf" srcId="{3E397295-BBBE-4D90-B57B-380951BEF06D}" destId="{5EC41F8B-9153-453E-9221-BC3A5961A5D3}" srcOrd="1" destOrd="0" presId="urn:microsoft.com/office/officeart/2005/8/layout/list1"/>
    <dgm:cxn modelId="{2BD9AA30-C098-4F6F-AABA-EBF6FFDB1407}" type="presParOf" srcId="{82A30761-BEB2-4695-B989-EF3540DC55B9}" destId="{F0D4CB5C-C2DE-435C-B36F-3E92316193A5}" srcOrd="1" destOrd="0" presId="urn:microsoft.com/office/officeart/2005/8/layout/list1"/>
    <dgm:cxn modelId="{44497965-DDA3-47E2-8570-C7D5DE734609}" type="presParOf" srcId="{82A30761-BEB2-4695-B989-EF3540DC55B9}" destId="{71927B5C-6C85-4FF5-9DD1-EEBFD9F93BE0}" srcOrd="2" destOrd="0" presId="urn:microsoft.com/office/officeart/2005/8/layout/list1"/>
    <dgm:cxn modelId="{CB9AA1A0-030E-4E89-89F4-D8818A0C6981}" type="presParOf" srcId="{82A30761-BEB2-4695-B989-EF3540DC55B9}" destId="{9CB48EFC-B741-4429-A669-872930D31E87}" srcOrd="3" destOrd="0" presId="urn:microsoft.com/office/officeart/2005/8/layout/list1"/>
    <dgm:cxn modelId="{7596DF4F-57F0-4719-BA68-C56A6A1F9827}" type="presParOf" srcId="{82A30761-BEB2-4695-B989-EF3540DC55B9}" destId="{D7F8343E-B23C-49E6-AA04-EBCB9ACC0118}" srcOrd="4" destOrd="0" presId="urn:microsoft.com/office/officeart/2005/8/layout/list1"/>
    <dgm:cxn modelId="{0751FEBE-6BA3-466D-B8A5-A673505E2BDF}" type="presParOf" srcId="{D7F8343E-B23C-49E6-AA04-EBCB9ACC0118}" destId="{7E135822-9078-428F-B884-6E76A232800A}" srcOrd="0" destOrd="0" presId="urn:microsoft.com/office/officeart/2005/8/layout/list1"/>
    <dgm:cxn modelId="{1F8BD0FA-06D3-4A9B-8550-D002D063CEED}" type="presParOf" srcId="{D7F8343E-B23C-49E6-AA04-EBCB9ACC0118}" destId="{8CC88DE2-3803-4CB9-8993-441D8A34FFEC}" srcOrd="1" destOrd="0" presId="urn:microsoft.com/office/officeart/2005/8/layout/list1"/>
    <dgm:cxn modelId="{1129F11A-FAEA-47BC-80A1-BBB52EFD8E0A}" type="presParOf" srcId="{82A30761-BEB2-4695-B989-EF3540DC55B9}" destId="{EB78BEEA-B50D-4754-8F66-2EFA9034AA0C}" srcOrd="5" destOrd="0" presId="urn:microsoft.com/office/officeart/2005/8/layout/list1"/>
    <dgm:cxn modelId="{4D341CD5-3FA4-4BAD-94DE-239F903C51F9}" type="presParOf" srcId="{82A30761-BEB2-4695-B989-EF3540DC55B9}" destId="{4528E363-4500-4B93-BF2B-85C46659DB0D}" srcOrd="6" destOrd="0" presId="urn:microsoft.com/office/officeart/2005/8/layout/list1"/>
  </dgm:cxnLst>
  <dgm:bg>
    <a:solidFill>
      <a:schemeClr val="accent6"/>
    </a:solidFill>
  </dgm:bg>
  <dgm:whole>
    <a:ln>
      <a:solidFill>
        <a:schemeClr val="accent6"/>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FE47CF3-A196-4B79-A188-EC76200C90D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C7439C7-190E-4DBB-A277-0B0954827F9E}">
      <dgm:prSet custT="1"/>
      <dgm:spPr>
        <a:solidFill>
          <a:schemeClr val="accent4"/>
        </a:solidFill>
      </dgm:spPr>
      <dgm:t>
        <a:bodyPr/>
        <a:lstStyle/>
        <a:p>
          <a:r>
            <a:rPr lang="en-GB" sz="1600" b="1" dirty="0">
              <a:solidFill>
                <a:schemeClr val="tx1"/>
              </a:solidFill>
            </a:rPr>
            <a:t>2. </a:t>
          </a:r>
          <a:r>
            <a:rPr lang="en-US" sz="1600" b="1" dirty="0">
              <a:solidFill>
                <a:schemeClr val="tx1"/>
              </a:solidFill>
            </a:rPr>
            <a:t>Prevailing socio-economic and geographic conditions</a:t>
          </a:r>
          <a:endParaRPr lang="en-US" sz="1600" dirty="0">
            <a:solidFill>
              <a:schemeClr val="tx1"/>
            </a:solidFill>
          </a:endParaRPr>
        </a:p>
      </dgm:t>
    </dgm:pt>
    <dgm:pt modelId="{F7A42226-69BF-43AB-9E5A-E1F832EA0DC6}" type="parTrans" cxnId="{0557E73E-9559-490C-A73A-2C7A316DE7F9}">
      <dgm:prSet/>
      <dgm:spPr/>
      <dgm:t>
        <a:bodyPr/>
        <a:lstStyle/>
        <a:p>
          <a:endParaRPr lang="en-US"/>
        </a:p>
      </dgm:t>
    </dgm:pt>
    <dgm:pt modelId="{3B09175F-0D72-47C8-96E5-DA57F1C40462}" type="sibTrans" cxnId="{0557E73E-9559-490C-A73A-2C7A316DE7F9}">
      <dgm:prSet/>
      <dgm:spPr/>
      <dgm:t>
        <a:bodyPr/>
        <a:lstStyle/>
        <a:p>
          <a:endParaRPr lang="en-US"/>
        </a:p>
      </dgm:t>
    </dgm:pt>
    <dgm:pt modelId="{1D1E30A1-AE20-4488-B254-98C2666FE200}">
      <dgm:prSet/>
      <dgm:spPr/>
      <dgm:t>
        <a:bodyPr/>
        <a:lstStyle/>
        <a:p>
          <a:pPr marL="57150" indent="0"/>
          <a:r>
            <a:rPr lang="en-GB" dirty="0"/>
            <a:t>Considering this factors ensures that planning for road network development is aligned to people's needs, local economic activities, and terrain.</a:t>
          </a:r>
          <a:endParaRPr lang="en-US" dirty="0"/>
        </a:p>
      </dgm:t>
    </dgm:pt>
    <dgm:pt modelId="{C9832070-4B4A-4EE3-BD4B-C90DAA933ED0}" type="parTrans" cxnId="{F19ED14D-D52F-4F72-B400-F8C3E6C41438}">
      <dgm:prSet/>
      <dgm:spPr/>
      <dgm:t>
        <a:bodyPr/>
        <a:lstStyle/>
        <a:p>
          <a:endParaRPr lang="en-US"/>
        </a:p>
      </dgm:t>
    </dgm:pt>
    <dgm:pt modelId="{F87A18AC-9CC6-47FD-A36F-789622E695FE}" type="sibTrans" cxnId="{F19ED14D-D52F-4F72-B400-F8C3E6C41438}">
      <dgm:prSet/>
      <dgm:spPr/>
      <dgm:t>
        <a:bodyPr/>
        <a:lstStyle/>
        <a:p>
          <a:endParaRPr lang="en-US"/>
        </a:p>
      </dgm:t>
    </dgm:pt>
    <dgm:pt modelId="{1DD091AB-F696-4730-BB19-AC21B4E6FC34}">
      <dgm:prSet custT="1"/>
      <dgm:spPr>
        <a:solidFill>
          <a:schemeClr val="accent4"/>
        </a:solidFill>
      </dgm:spPr>
      <dgm:t>
        <a:bodyPr/>
        <a:lstStyle/>
        <a:p>
          <a:r>
            <a:rPr lang="en-GB" sz="1600" b="1" kern="1200" dirty="0">
              <a:solidFill>
                <a:prstClr val="black"/>
              </a:solidFill>
              <a:latin typeface="Calibri" panose="020F0502020204030204"/>
              <a:ea typeface="+mn-ea"/>
              <a:cs typeface="+mn-cs"/>
            </a:rPr>
            <a:t>3. </a:t>
          </a:r>
          <a:r>
            <a:rPr lang="en-US" sz="1600" b="1" kern="1200" dirty="0">
              <a:solidFill>
                <a:prstClr val="black"/>
              </a:solidFill>
              <a:latin typeface="Calibri" panose="020F0502020204030204"/>
              <a:ea typeface="+mn-ea"/>
              <a:cs typeface="+mn-cs"/>
            </a:rPr>
            <a:t>Consultative &amp; participatory approach</a:t>
          </a:r>
          <a:r>
            <a:rPr lang="en-GB" sz="1600" b="1" kern="1200" dirty="0">
              <a:solidFill>
                <a:prstClr val="black"/>
              </a:solidFill>
              <a:latin typeface="Calibri" panose="020F0502020204030204"/>
              <a:ea typeface="+mn-ea"/>
              <a:cs typeface="+mn-cs"/>
            </a:rPr>
            <a:t> </a:t>
          </a:r>
          <a:endParaRPr lang="en-US" sz="1600" b="1" kern="1200" dirty="0">
            <a:solidFill>
              <a:prstClr val="black"/>
            </a:solidFill>
            <a:latin typeface="Calibri" panose="020F0502020204030204"/>
            <a:ea typeface="+mn-ea"/>
            <a:cs typeface="+mn-cs"/>
          </a:endParaRPr>
        </a:p>
      </dgm:t>
    </dgm:pt>
    <dgm:pt modelId="{A903EBC6-38F5-4FEE-9905-A502221E704A}" type="parTrans" cxnId="{DF0346DC-CA68-4A32-B4B2-F813D7D7A8F4}">
      <dgm:prSet/>
      <dgm:spPr/>
      <dgm:t>
        <a:bodyPr/>
        <a:lstStyle/>
        <a:p>
          <a:endParaRPr lang="en-US"/>
        </a:p>
      </dgm:t>
    </dgm:pt>
    <dgm:pt modelId="{4E99903A-9EBE-415F-8F5D-22B4F51CE1CF}" type="sibTrans" cxnId="{DF0346DC-CA68-4A32-B4B2-F813D7D7A8F4}">
      <dgm:prSet/>
      <dgm:spPr/>
      <dgm:t>
        <a:bodyPr/>
        <a:lstStyle/>
        <a:p>
          <a:endParaRPr lang="en-US"/>
        </a:p>
      </dgm:t>
    </dgm:pt>
    <dgm:pt modelId="{D915A2A5-0D06-4B5E-8F32-4E709B65B42C}">
      <dgm:prSet/>
      <dgm:spPr/>
      <dgm:t>
        <a:bodyPr/>
        <a:lstStyle/>
        <a:p>
          <a:pPr algn="just">
            <a:lnSpc>
              <a:spcPct val="100000"/>
            </a:lnSpc>
            <a:spcBef>
              <a:spcPts val="300"/>
            </a:spcBef>
            <a:spcAft>
              <a:spcPts val="300"/>
            </a:spcAft>
          </a:pPr>
          <a:r>
            <a:rPr lang="en-GB" dirty="0"/>
            <a:t>Road classification is a tool to achieve broader infrastructure goals, not an objective in itself.  Stakeholder consultation and participation is essential for ownership.
Involving stakeholders integrates local knowledge, increases public support, and helps create a road network that benefits both current and future generations.
The Kenya Roads Board (KRB), together with Roads Authorities and Counties, reviewed over 3,500 road classification requests.
Results were validated through stakeholder engagement forums, the most recent being in March 2023, where feedback was incorporated into the updated road register.</a:t>
          </a:r>
          <a:endParaRPr lang="en-US" dirty="0"/>
        </a:p>
      </dgm:t>
    </dgm:pt>
    <dgm:pt modelId="{AE73C6E3-E34C-434F-8C47-942765CBAF15}" type="parTrans" cxnId="{79FE28DA-4FCB-4B39-9CA8-AC1F109E02D9}">
      <dgm:prSet/>
      <dgm:spPr/>
      <dgm:t>
        <a:bodyPr/>
        <a:lstStyle/>
        <a:p>
          <a:endParaRPr lang="en-US"/>
        </a:p>
      </dgm:t>
    </dgm:pt>
    <dgm:pt modelId="{FF0C49E2-A667-4F70-B42E-FB7E549468CA}" type="sibTrans" cxnId="{79FE28DA-4FCB-4B39-9CA8-AC1F109E02D9}">
      <dgm:prSet/>
      <dgm:spPr/>
      <dgm:t>
        <a:bodyPr/>
        <a:lstStyle/>
        <a:p>
          <a:endParaRPr lang="en-US"/>
        </a:p>
      </dgm:t>
    </dgm:pt>
    <dgm:pt modelId="{F180B150-60A6-41A0-8B0F-01B70ECA5760}">
      <dgm:prSet/>
      <dgm:spPr/>
      <dgm:t>
        <a:bodyPr/>
        <a:lstStyle/>
        <a:p>
          <a:pPr marL="0" indent="0"/>
          <a:r>
            <a:rPr lang="en-US" b="1" dirty="0"/>
            <a:t>What is considered</a:t>
          </a:r>
        </a:p>
      </dgm:t>
    </dgm:pt>
    <dgm:pt modelId="{3C6BF467-A7B7-4A18-87C4-DBF4CBBAE14D}" type="parTrans" cxnId="{2BB697EC-34CE-4AD3-B731-09603CF1B76D}">
      <dgm:prSet/>
      <dgm:spPr/>
      <dgm:t>
        <a:bodyPr/>
        <a:lstStyle/>
        <a:p>
          <a:endParaRPr lang="en-KE"/>
        </a:p>
      </dgm:t>
    </dgm:pt>
    <dgm:pt modelId="{14BE70E0-CFEB-4448-AAD2-EE1FBA38072F}" type="sibTrans" cxnId="{2BB697EC-34CE-4AD3-B731-09603CF1B76D}">
      <dgm:prSet/>
      <dgm:spPr/>
      <dgm:t>
        <a:bodyPr/>
        <a:lstStyle/>
        <a:p>
          <a:endParaRPr lang="en-KE"/>
        </a:p>
      </dgm:t>
    </dgm:pt>
    <dgm:pt modelId="{AF817053-FAD4-4D57-B793-1A8E79117F18}">
      <dgm:prSet/>
      <dgm:spPr/>
      <dgm:t>
        <a:bodyPr/>
        <a:lstStyle/>
        <a:p>
          <a:pPr marL="0" indent="354013"/>
          <a:r>
            <a:rPr lang="en-US" b="0" dirty="0"/>
            <a:t>Local economic activity and products</a:t>
          </a:r>
        </a:p>
      </dgm:t>
    </dgm:pt>
    <dgm:pt modelId="{E79C53EE-34ED-43D8-8EAA-EA97F824DF46}" type="parTrans" cxnId="{F2B0888C-232C-4246-B12A-3CCC38F4643A}">
      <dgm:prSet/>
      <dgm:spPr/>
      <dgm:t>
        <a:bodyPr/>
        <a:lstStyle/>
        <a:p>
          <a:endParaRPr lang="en-KE"/>
        </a:p>
      </dgm:t>
    </dgm:pt>
    <dgm:pt modelId="{3F32A0C9-37AE-4815-9C86-BD34C352FB3F}" type="sibTrans" cxnId="{F2B0888C-232C-4246-B12A-3CCC38F4643A}">
      <dgm:prSet/>
      <dgm:spPr/>
      <dgm:t>
        <a:bodyPr/>
        <a:lstStyle/>
        <a:p>
          <a:endParaRPr lang="en-KE"/>
        </a:p>
      </dgm:t>
    </dgm:pt>
    <dgm:pt modelId="{5E1BDA57-B924-4F66-ADF2-14D6DF7AD789}">
      <dgm:prSet/>
      <dgm:spPr/>
      <dgm:t>
        <a:bodyPr/>
        <a:lstStyle/>
        <a:p>
          <a:pPr marL="0" indent="354013"/>
          <a:r>
            <a:rPr lang="en-US" b="0" dirty="0"/>
            <a:t>Security  </a:t>
          </a:r>
          <a:r>
            <a:rPr lang="en-US" b="0" dirty="0" err="1"/>
            <a:t>etc</a:t>
          </a:r>
          <a:endParaRPr lang="en-US" b="0" dirty="0"/>
        </a:p>
      </dgm:t>
    </dgm:pt>
    <dgm:pt modelId="{8FCF0403-2CA7-4A2E-8A52-6CD39741246E}" type="parTrans" cxnId="{7EC27686-EFA7-4098-B604-B40955467AF8}">
      <dgm:prSet/>
      <dgm:spPr/>
      <dgm:t>
        <a:bodyPr/>
        <a:lstStyle/>
        <a:p>
          <a:endParaRPr lang="en-KE"/>
        </a:p>
      </dgm:t>
    </dgm:pt>
    <dgm:pt modelId="{4635D155-71EB-4B42-B97A-36B00D6A92E8}" type="sibTrans" cxnId="{7EC27686-EFA7-4098-B604-B40955467AF8}">
      <dgm:prSet/>
      <dgm:spPr/>
      <dgm:t>
        <a:bodyPr/>
        <a:lstStyle/>
        <a:p>
          <a:endParaRPr lang="en-KE"/>
        </a:p>
      </dgm:t>
    </dgm:pt>
    <dgm:pt modelId="{7A233B12-DD43-4546-8D88-013274F59155}">
      <dgm:prSet/>
      <dgm:spPr/>
      <dgm:t>
        <a:bodyPr/>
        <a:lstStyle/>
        <a:p>
          <a:pPr marL="57150" indent="0"/>
          <a:endParaRPr lang="en-US" b="1" dirty="0"/>
        </a:p>
      </dgm:t>
    </dgm:pt>
    <dgm:pt modelId="{23F3B2AA-6C7F-47B7-9A8D-096D3874F81C}" type="parTrans" cxnId="{B1D9B7B7-EAD8-4605-BAA7-EB5BD98F1A4E}">
      <dgm:prSet/>
      <dgm:spPr/>
      <dgm:t>
        <a:bodyPr/>
        <a:lstStyle/>
        <a:p>
          <a:endParaRPr lang="en-KE"/>
        </a:p>
      </dgm:t>
    </dgm:pt>
    <dgm:pt modelId="{11CCA210-0380-43F6-BE01-C15827F798CF}" type="sibTrans" cxnId="{B1D9B7B7-EAD8-4605-BAA7-EB5BD98F1A4E}">
      <dgm:prSet/>
      <dgm:spPr/>
      <dgm:t>
        <a:bodyPr/>
        <a:lstStyle/>
        <a:p>
          <a:endParaRPr lang="en-KE"/>
        </a:p>
      </dgm:t>
    </dgm:pt>
    <dgm:pt modelId="{82A30761-BEB2-4695-B989-EF3540DC55B9}" type="pres">
      <dgm:prSet presAssocID="{EFE47CF3-A196-4B79-A188-EC76200C90DD}" presName="linear" presStyleCnt="0">
        <dgm:presLayoutVars>
          <dgm:dir/>
          <dgm:animLvl val="lvl"/>
          <dgm:resizeHandles val="exact"/>
        </dgm:presLayoutVars>
      </dgm:prSet>
      <dgm:spPr/>
    </dgm:pt>
    <dgm:pt modelId="{3E397295-BBBE-4D90-B57B-380951BEF06D}" type="pres">
      <dgm:prSet presAssocID="{BC7439C7-190E-4DBB-A277-0B0954827F9E}" presName="parentLin" presStyleCnt="0"/>
      <dgm:spPr/>
    </dgm:pt>
    <dgm:pt modelId="{317A4AEE-20F9-4DF3-BAE0-614ABE9E1337}" type="pres">
      <dgm:prSet presAssocID="{BC7439C7-190E-4DBB-A277-0B0954827F9E}" presName="parentLeftMargin" presStyleLbl="node1" presStyleIdx="0" presStyleCnt="2"/>
      <dgm:spPr/>
    </dgm:pt>
    <dgm:pt modelId="{5EC41F8B-9153-453E-9221-BC3A5961A5D3}" type="pres">
      <dgm:prSet presAssocID="{BC7439C7-190E-4DBB-A277-0B0954827F9E}" presName="parentText" presStyleLbl="node1" presStyleIdx="0" presStyleCnt="2" custScaleX="131961" custScaleY="108305">
        <dgm:presLayoutVars>
          <dgm:chMax val="0"/>
          <dgm:bulletEnabled val="1"/>
        </dgm:presLayoutVars>
      </dgm:prSet>
      <dgm:spPr/>
    </dgm:pt>
    <dgm:pt modelId="{F0D4CB5C-C2DE-435C-B36F-3E92316193A5}" type="pres">
      <dgm:prSet presAssocID="{BC7439C7-190E-4DBB-A277-0B0954827F9E}" presName="negativeSpace" presStyleCnt="0"/>
      <dgm:spPr/>
    </dgm:pt>
    <dgm:pt modelId="{71927B5C-6C85-4FF5-9DD1-EEBFD9F93BE0}" type="pres">
      <dgm:prSet presAssocID="{BC7439C7-190E-4DBB-A277-0B0954827F9E}" presName="childText" presStyleLbl="conFgAcc1" presStyleIdx="0" presStyleCnt="2">
        <dgm:presLayoutVars>
          <dgm:bulletEnabled val="1"/>
        </dgm:presLayoutVars>
      </dgm:prSet>
      <dgm:spPr/>
    </dgm:pt>
    <dgm:pt modelId="{9CB48EFC-B741-4429-A669-872930D31E87}" type="pres">
      <dgm:prSet presAssocID="{3B09175F-0D72-47C8-96E5-DA57F1C40462}" presName="spaceBetweenRectangles" presStyleCnt="0"/>
      <dgm:spPr/>
    </dgm:pt>
    <dgm:pt modelId="{D7F8343E-B23C-49E6-AA04-EBCB9ACC0118}" type="pres">
      <dgm:prSet presAssocID="{1DD091AB-F696-4730-BB19-AC21B4E6FC34}" presName="parentLin" presStyleCnt="0"/>
      <dgm:spPr/>
    </dgm:pt>
    <dgm:pt modelId="{7E135822-9078-428F-B884-6E76A232800A}" type="pres">
      <dgm:prSet presAssocID="{1DD091AB-F696-4730-BB19-AC21B4E6FC34}" presName="parentLeftMargin" presStyleLbl="node1" presStyleIdx="0" presStyleCnt="2"/>
      <dgm:spPr/>
    </dgm:pt>
    <dgm:pt modelId="{8CC88DE2-3803-4CB9-8993-441D8A34FFEC}" type="pres">
      <dgm:prSet presAssocID="{1DD091AB-F696-4730-BB19-AC21B4E6FC34}" presName="parentText" presStyleLbl="node1" presStyleIdx="1" presStyleCnt="2" custScaleX="130822" custScaleY="130637">
        <dgm:presLayoutVars>
          <dgm:chMax val="0"/>
          <dgm:bulletEnabled val="1"/>
        </dgm:presLayoutVars>
      </dgm:prSet>
      <dgm:spPr/>
    </dgm:pt>
    <dgm:pt modelId="{EB78BEEA-B50D-4754-8F66-2EFA9034AA0C}" type="pres">
      <dgm:prSet presAssocID="{1DD091AB-F696-4730-BB19-AC21B4E6FC34}" presName="negativeSpace" presStyleCnt="0"/>
      <dgm:spPr/>
    </dgm:pt>
    <dgm:pt modelId="{4528E363-4500-4B93-BF2B-85C46659DB0D}" type="pres">
      <dgm:prSet presAssocID="{1DD091AB-F696-4730-BB19-AC21B4E6FC34}" presName="childText" presStyleLbl="conFgAcc1" presStyleIdx="1" presStyleCnt="2" custScaleY="122839">
        <dgm:presLayoutVars>
          <dgm:bulletEnabled val="1"/>
        </dgm:presLayoutVars>
      </dgm:prSet>
      <dgm:spPr/>
    </dgm:pt>
  </dgm:ptLst>
  <dgm:cxnLst>
    <dgm:cxn modelId="{272EBD06-6FA4-482E-8393-1960A78B2A96}" type="presOf" srcId="{1D1E30A1-AE20-4488-B254-98C2666FE200}" destId="{71927B5C-6C85-4FF5-9DD1-EEBFD9F93BE0}" srcOrd="0" destOrd="0" presId="urn:microsoft.com/office/officeart/2005/8/layout/list1"/>
    <dgm:cxn modelId="{0557E73E-9559-490C-A73A-2C7A316DE7F9}" srcId="{EFE47CF3-A196-4B79-A188-EC76200C90DD}" destId="{BC7439C7-190E-4DBB-A277-0B0954827F9E}" srcOrd="0" destOrd="0" parTransId="{F7A42226-69BF-43AB-9E5A-E1F832EA0DC6}" sibTransId="{3B09175F-0D72-47C8-96E5-DA57F1C40462}"/>
    <dgm:cxn modelId="{DC24BE60-C9D9-4591-992B-FD41A4167B5C}" type="presOf" srcId="{7A233B12-DD43-4546-8D88-013274F59155}" destId="{71927B5C-6C85-4FF5-9DD1-EEBFD9F93BE0}" srcOrd="0" destOrd="4" presId="urn:microsoft.com/office/officeart/2005/8/layout/list1"/>
    <dgm:cxn modelId="{F19ED14D-D52F-4F72-B400-F8C3E6C41438}" srcId="{BC7439C7-190E-4DBB-A277-0B0954827F9E}" destId="{1D1E30A1-AE20-4488-B254-98C2666FE200}" srcOrd="0" destOrd="0" parTransId="{C9832070-4B4A-4EE3-BD4B-C90DAA933ED0}" sibTransId="{F87A18AC-9CC6-47FD-A36F-789622E695FE}"/>
    <dgm:cxn modelId="{135E9B73-A247-4BF6-B35D-EAB4C21B053E}" type="presOf" srcId="{EFE47CF3-A196-4B79-A188-EC76200C90DD}" destId="{82A30761-BEB2-4695-B989-EF3540DC55B9}" srcOrd="0" destOrd="0" presId="urn:microsoft.com/office/officeart/2005/8/layout/list1"/>
    <dgm:cxn modelId="{AD855D7C-9F9E-4E0D-B19E-22DA96FEF3B9}" type="presOf" srcId="{5E1BDA57-B924-4F66-ADF2-14D6DF7AD789}" destId="{71927B5C-6C85-4FF5-9DD1-EEBFD9F93BE0}" srcOrd="0" destOrd="3" presId="urn:microsoft.com/office/officeart/2005/8/layout/list1"/>
    <dgm:cxn modelId="{7EC27686-EFA7-4098-B604-B40955467AF8}" srcId="{1D1E30A1-AE20-4488-B254-98C2666FE200}" destId="{5E1BDA57-B924-4F66-ADF2-14D6DF7AD789}" srcOrd="2" destOrd="0" parTransId="{8FCF0403-2CA7-4A2E-8A52-6CD39741246E}" sibTransId="{4635D155-71EB-4B42-B97A-36B00D6A92E8}"/>
    <dgm:cxn modelId="{F2B0888C-232C-4246-B12A-3CCC38F4643A}" srcId="{1D1E30A1-AE20-4488-B254-98C2666FE200}" destId="{AF817053-FAD4-4D57-B793-1A8E79117F18}" srcOrd="1" destOrd="0" parTransId="{E79C53EE-34ED-43D8-8EAA-EA97F824DF46}" sibTransId="{3F32A0C9-37AE-4815-9C86-BD34C352FB3F}"/>
    <dgm:cxn modelId="{27C8A692-3E47-4E90-B946-5402C0F7961F}" type="presOf" srcId="{D915A2A5-0D06-4B5E-8F32-4E709B65B42C}" destId="{4528E363-4500-4B93-BF2B-85C46659DB0D}" srcOrd="0" destOrd="0" presId="urn:microsoft.com/office/officeart/2005/8/layout/list1"/>
    <dgm:cxn modelId="{745503AC-5222-439A-AF23-F6DAF6BD41E8}" type="presOf" srcId="{1DD091AB-F696-4730-BB19-AC21B4E6FC34}" destId="{8CC88DE2-3803-4CB9-8993-441D8A34FFEC}" srcOrd="1" destOrd="0" presId="urn:microsoft.com/office/officeart/2005/8/layout/list1"/>
    <dgm:cxn modelId="{B1D9B7B7-EAD8-4605-BAA7-EB5BD98F1A4E}" srcId="{BC7439C7-190E-4DBB-A277-0B0954827F9E}" destId="{7A233B12-DD43-4546-8D88-013274F59155}" srcOrd="1" destOrd="0" parTransId="{23F3B2AA-6C7F-47B7-9A8D-096D3874F81C}" sibTransId="{11CCA210-0380-43F6-BE01-C15827F798CF}"/>
    <dgm:cxn modelId="{9A6BCFC6-21A6-4EB2-9838-2358BAF0F873}" type="presOf" srcId="{BC7439C7-190E-4DBB-A277-0B0954827F9E}" destId="{5EC41F8B-9153-453E-9221-BC3A5961A5D3}" srcOrd="1" destOrd="0" presId="urn:microsoft.com/office/officeart/2005/8/layout/list1"/>
    <dgm:cxn modelId="{85B3A2CE-64A9-4293-9913-DB9AED2EE146}" type="presOf" srcId="{BC7439C7-190E-4DBB-A277-0B0954827F9E}" destId="{317A4AEE-20F9-4DF3-BAE0-614ABE9E1337}" srcOrd="0" destOrd="0" presId="urn:microsoft.com/office/officeart/2005/8/layout/list1"/>
    <dgm:cxn modelId="{C359B8D1-F310-4A3D-B98B-8A0B1DD3B519}" type="presOf" srcId="{F180B150-60A6-41A0-8B0F-01B70ECA5760}" destId="{71927B5C-6C85-4FF5-9DD1-EEBFD9F93BE0}" srcOrd="0" destOrd="1" presId="urn:microsoft.com/office/officeart/2005/8/layout/list1"/>
    <dgm:cxn modelId="{79FE28DA-4FCB-4B39-9CA8-AC1F109E02D9}" srcId="{1DD091AB-F696-4730-BB19-AC21B4E6FC34}" destId="{D915A2A5-0D06-4B5E-8F32-4E709B65B42C}" srcOrd="0" destOrd="0" parTransId="{AE73C6E3-E34C-434F-8C47-942765CBAF15}" sibTransId="{FF0C49E2-A667-4F70-B42E-FB7E549468CA}"/>
    <dgm:cxn modelId="{E0F253DA-1F6A-4B9A-B913-762D0A6AAB3C}" type="presOf" srcId="{AF817053-FAD4-4D57-B793-1A8E79117F18}" destId="{71927B5C-6C85-4FF5-9DD1-EEBFD9F93BE0}" srcOrd="0" destOrd="2" presId="urn:microsoft.com/office/officeart/2005/8/layout/list1"/>
    <dgm:cxn modelId="{DF0346DC-CA68-4A32-B4B2-F813D7D7A8F4}" srcId="{EFE47CF3-A196-4B79-A188-EC76200C90DD}" destId="{1DD091AB-F696-4730-BB19-AC21B4E6FC34}" srcOrd="1" destOrd="0" parTransId="{A903EBC6-38F5-4FEE-9905-A502221E704A}" sibTransId="{4E99903A-9EBE-415F-8F5D-22B4F51CE1CF}"/>
    <dgm:cxn modelId="{D56BA2EA-F9BF-4057-851D-31642CD656A3}" type="presOf" srcId="{1DD091AB-F696-4730-BB19-AC21B4E6FC34}" destId="{7E135822-9078-428F-B884-6E76A232800A}" srcOrd="0" destOrd="0" presId="urn:microsoft.com/office/officeart/2005/8/layout/list1"/>
    <dgm:cxn modelId="{2BB697EC-34CE-4AD3-B731-09603CF1B76D}" srcId="{1D1E30A1-AE20-4488-B254-98C2666FE200}" destId="{F180B150-60A6-41A0-8B0F-01B70ECA5760}" srcOrd="0" destOrd="0" parTransId="{3C6BF467-A7B7-4A18-87C4-DBF4CBBAE14D}" sibTransId="{14BE70E0-CFEB-4448-AAD2-EE1FBA38072F}"/>
    <dgm:cxn modelId="{CC79398E-B757-41AA-8FF5-CF85FCE5FCD1}" type="presParOf" srcId="{82A30761-BEB2-4695-B989-EF3540DC55B9}" destId="{3E397295-BBBE-4D90-B57B-380951BEF06D}" srcOrd="0" destOrd="0" presId="urn:microsoft.com/office/officeart/2005/8/layout/list1"/>
    <dgm:cxn modelId="{AF4A0958-20AB-4EFD-84A5-53C112B2431A}" type="presParOf" srcId="{3E397295-BBBE-4D90-B57B-380951BEF06D}" destId="{317A4AEE-20F9-4DF3-BAE0-614ABE9E1337}" srcOrd="0" destOrd="0" presId="urn:microsoft.com/office/officeart/2005/8/layout/list1"/>
    <dgm:cxn modelId="{344D30E5-4363-451D-B515-5674338BBB23}" type="presParOf" srcId="{3E397295-BBBE-4D90-B57B-380951BEF06D}" destId="{5EC41F8B-9153-453E-9221-BC3A5961A5D3}" srcOrd="1" destOrd="0" presId="urn:microsoft.com/office/officeart/2005/8/layout/list1"/>
    <dgm:cxn modelId="{2BD9AA30-C098-4F6F-AABA-EBF6FFDB1407}" type="presParOf" srcId="{82A30761-BEB2-4695-B989-EF3540DC55B9}" destId="{F0D4CB5C-C2DE-435C-B36F-3E92316193A5}" srcOrd="1" destOrd="0" presId="urn:microsoft.com/office/officeart/2005/8/layout/list1"/>
    <dgm:cxn modelId="{44497965-DDA3-47E2-8570-C7D5DE734609}" type="presParOf" srcId="{82A30761-BEB2-4695-B989-EF3540DC55B9}" destId="{71927B5C-6C85-4FF5-9DD1-EEBFD9F93BE0}" srcOrd="2" destOrd="0" presId="urn:microsoft.com/office/officeart/2005/8/layout/list1"/>
    <dgm:cxn modelId="{CB9AA1A0-030E-4E89-89F4-D8818A0C6981}" type="presParOf" srcId="{82A30761-BEB2-4695-B989-EF3540DC55B9}" destId="{9CB48EFC-B741-4429-A669-872930D31E87}" srcOrd="3" destOrd="0" presId="urn:microsoft.com/office/officeart/2005/8/layout/list1"/>
    <dgm:cxn modelId="{7596DF4F-57F0-4719-BA68-C56A6A1F9827}" type="presParOf" srcId="{82A30761-BEB2-4695-B989-EF3540DC55B9}" destId="{D7F8343E-B23C-49E6-AA04-EBCB9ACC0118}" srcOrd="4" destOrd="0" presId="urn:microsoft.com/office/officeart/2005/8/layout/list1"/>
    <dgm:cxn modelId="{0751FEBE-6BA3-466D-B8A5-A673505E2BDF}" type="presParOf" srcId="{D7F8343E-B23C-49E6-AA04-EBCB9ACC0118}" destId="{7E135822-9078-428F-B884-6E76A232800A}" srcOrd="0" destOrd="0" presId="urn:microsoft.com/office/officeart/2005/8/layout/list1"/>
    <dgm:cxn modelId="{1F8BD0FA-06D3-4A9B-8550-D002D063CEED}" type="presParOf" srcId="{D7F8343E-B23C-49E6-AA04-EBCB9ACC0118}" destId="{8CC88DE2-3803-4CB9-8993-441D8A34FFEC}" srcOrd="1" destOrd="0" presId="urn:microsoft.com/office/officeart/2005/8/layout/list1"/>
    <dgm:cxn modelId="{1129F11A-FAEA-47BC-80A1-BBB52EFD8E0A}" type="presParOf" srcId="{82A30761-BEB2-4695-B989-EF3540DC55B9}" destId="{EB78BEEA-B50D-4754-8F66-2EFA9034AA0C}" srcOrd="5" destOrd="0" presId="urn:microsoft.com/office/officeart/2005/8/layout/list1"/>
    <dgm:cxn modelId="{4D341CD5-3FA4-4BAD-94DE-239F903C51F9}" type="presParOf" srcId="{82A30761-BEB2-4695-B989-EF3540DC55B9}" destId="{4528E363-4500-4B93-BF2B-85C46659DB0D}" srcOrd="6" destOrd="0" presId="urn:microsoft.com/office/officeart/2005/8/layout/list1"/>
  </dgm:cxnLst>
  <dgm:bg>
    <a:solidFill>
      <a:schemeClr val="accent6"/>
    </a:solidFill>
  </dgm:bg>
  <dgm:whole>
    <a:ln>
      <a:solidFill>
        <a:schemeClr val="accent6"/>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FE47CF3-A196-4B79-A188-EC76200C90D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C7439C7-190E-4DBB-A277-0B0954827F9E}">
      <dgm:prSet custT="1"/>
      <dgm:spPr>
        <a:solidFill>
          <a:schemeClr val="accent4"/>
        </a:solidFill>
      </dgm:spPr>
      <dgm:t>
        <a:bodyPr/>
        <a:lstStyle/>
        <a:p>
          <a:r>
            <a:rPr lang="en-GB" sz="1600" b="1" dirty="0">
              <a:solidFill>
                <a:schemeClr val="tx1"/>
              </a:solidFill>
            </a:rPr>
            <a:t>4. Global best practices</a:t>
          </a:r>
          <a:endParaRPr lang="en-US" sz="1600" dirty="0">
            <a:solidFill>
              <a:schemeClr val="tx1"/>
            </a:solidFill>
          </a:endParaRPr>
        </a:p>
      </dgm:t>
    </dgm:pt>
    <dgm:pt modelId="{F7A42226-69BF-43AB-9E5A-E1F832EA0DC6}" type="parTrans" cxnId="{0557E73E-9559-490C-A73A-2C7A316DE7F9}">
      <dgm:prSet/>
      <dgm:spPr/>
      <dgm:t>
        <a:bodyPr/>
        <a:lstStyle/>
        <a:p>
          <a:endParaRPr lang="en-US"/>
        </a:p>
      </dgm:t>
    </dgm:pt>
    <dgm:pt modelId="{3B09175F-0D72-47C8-96E5-DA57F1C40462}" type="sibTrans" cxnId="{0557E73E-9559-490C-A73A-2C7A316DE7F9}">
      <dgm:prSet/>
      <dgm:spPr/>
      <dgm:t>
        <a:bodyPr/>
        <a:lstStyle/>
        <a:p>
          <a:endParaRPr lang="en-US"/>
        </a:p>
      </dgm:t>
    </dgm:pt>
    <dgm:pt modelId="{1D1E30A1-AE20-4488-B254-98C2666FE200}">
      <dgm:prSet custT="1"/>
      <dgm:spPr/>
      <dgm:t>
        <a:bodyPr/>
        <a:lstStyle/>
        <a:p>
          <a:pPr marL="57150" indent="0">
            <a:spcAft>
              <a:spcPts val="600"/>
            </a:spcAft>
          </a:pPr>
          <a:endParaRPr lang="en-US" sz="1200" kern="1200" dirty="0">
            <a:solidFill>
              <a:prstClr val="black">
                <a:hueOff val="0"/>
                <a:satOff val="0"/>
                <a:lumOff val="0"/>
                <a:alphaOff val="0"/>
              </a:prstClr>
            </a:solidFill>
            <a:latin typeface="Calibri" panose="020F0502020204030204"/>
            <a:ea typeface="+mn-ea"/>
            <a:cs typeface="+mn-cs"/>
          </a:endParaRPr>
        </a:p>
      </dgm:t>
    </dgm:pt>
    <dgm:pt modelId="{C9832070-4B4A-4EE3-BD4B-C90DAA933ED0}" type="parTrans" cxnId="{F19ED14D-D52F-4F72-B400-F8C3E6C41438}">
      <dgm:prSet/>
      <dgm:spPr/>
      <dgm:t>
        <a:bodyPr/>
        <a:lstStyle/>
        <a:p>
          <a:endParaRPr lang="en-US"/>
        </a:p>
      </dgm:t>
    </dgm:pt>
    <dgm:pt modelId="{F87A18AC-9CC6-47FD-A36F-789622E695FE}" type="sibTrans" cxnId="{F19ED14D-D52F-4F72-B400-F8C3E6C41438}">
      <dgm:prSet/>
      <dgm:spPr/>
      <dgm:t>
        <a:bodyPr/>
        <a:lstStyle/>
        <a:p>
          <a:endParaRPr lang="en-US"/>
        </a:p>
      </dgm:t>
    </dgm:pt>
    <dgm:pt modelId="{DDB33447-7D28-442E-B030-4E8A287AAD99}">
      <dgm:prSet/>
      <dgm:spPr/>
      <dgm:t>
        <a:bodyPr/>
        <a:lstStyle/>
        <a:p>
          <a:pPr marL="57150" indent="0">
            <a:spcAft>
              <a:spcPts val="600"/>
            </a:spcAft>
          </a:pPr>
          <a:r>
            <a:rPr lang="en-GB" sz="1200">
              <a:solidFill>
                <a:prstClr val="black">
                  <a:hueOff val="0"/>
                  <a:satOff val="0"/>
                  <a:lumOff val="0"/>
                  <a:alphaOff val="0"/>
                </a:prstClr>
              </a:solidFill>
              <a:latin typeface="Calibri" panose="020F0502020204030204"/>
              <a:ea typeface="+mn-ea"/>
              <a:cs typeface="+mn-cs"/>
            </a:rPr>
            <a:t>Benchmarking provides insights into how peer countries (comparable in performance) and leading countries (best-in-class) operate. </a:t>
          </a:r>
          <a:endParaRPr lang="en-US" sz="1200" dirty="0">
            <a:solidFill>
              <a:prstClr val="black">
                <a:hueOff val="0"/>
                <a:satOff val="0"/>
                <a:lumOff val="0"/>
                <a:alphaOff val="0"/>
              </a:prstClr>
            </a:solidFill>
            <a:latin typeface="Calibri" panose="020F0502020204030204"/>
            <a:ea typeface="+mn-ea"/>
            <a:cs typeface="+mn-cs"/>
          </a:endParaRPr>
        </a:p>
      </dgm:t>
    </dgm:pt>
    <dgm:pt modelId="{715F9984-41DA-4265-BB9B-CEEA38CCF906}" type="parTrans" cxnId="{F120C7F3-AC21-4352-9F56-297697FE8CE6}">
      <dgm:prSet/>
      <dgm:spPr/>
      <dgm:t>
        <a:bodyPr/>
        <a:lstStyle/>
        <a:p>
          <a:endParaRPr lang="en-KE"/>
        </a:p>
      </dgm:t>
    </dgm:pt>
    <dgm:pt modelId="{941ACD42-05F7-461B-AA2D-6B85461DCBE0}" type="sibTrans" cxnId="{F120C7F3-AC21-4352-9F56-297697FE8CE6}">
      <dgm:prSet/>
      <dgm:spPr/>
      <dgm:t>
        <a:bodyPr/>
        <a:lstStyle/>
        <a:p>
          <a:endParaRPr lang="en-KE"/>
        </a:p>
      </dgm:t>
    </dgm:pt>
    <dgm:pt modelId="{6128A891-0AB3-4EAD-A71B-ABD66564D402}">
      <dgm:prSet/>
      <dgm:spPr/>
      <dgm:t>
        <a:bodyPr/>
        <a:lstStyle/>
        <a:p>
          <a:pPr marL="57150" indent="0">
            <a:spcAft>
              <a:spcPts val="600"/>
            </a:spcAft>
          </a:pPr>
          <a:r>
            <a:rPr lang="en-GB" sz="1200">
              <a:solidFill>
                <a:prstClr val="black">
                  <a:hueOff val="0"/>
                  <a:satOff val="0"/>
                  <a:lumOff val="0"/>
                  <a:alphaOff val="0"/>
                </a:prstClr>
              </a:solidFill>
              <a:latin typeface="Calibri" panose="020F0502020204030204"/>
              <a:ea typeface="+mn-ea"/>
              <a:cs typeface="+mn-cs"/>
            </a:rPr>
            <a:t>Helps in formulating strategies for continuous improvement and innovation, with the aim of achieving higher standards.</a:t>
          </a:r>
          <a:endParaRPr lang="en-KE" sz="1200" dirty="0">
            <a:solidFill>
              <a:prstClr val="black">
                <a:hueOff val="0"/>
                <a:satOff val="0"/>
                <a:lumOff val="0"/>
                <a:alphaOff val="0"/>
              </a:prstClr>
            </a:solidFill>
            <a:latin typeface="Calibri" panose="020F0502020204030204"/>
            <a:ea typeface="+mn-ea"/>
            <a:cs typeface="+mn-cs"/>
          </a:endParaRPr>
        </a:p>
      </dgm:t>
    </dgm:pt>
    <dgm:pt modelId="{AE2F0B37-B257-485D-8688-BB5EC95B43CB}" type="parTrans" cxnId="{AE2CCF98-343E-4BC9-B6D0-4FC2154EC222}">
      <dgm:prSet/>
      <dgm:spPr/>
      <dgm:t>
        <a:bodyPr/>
        <a:lstStyle/>
        <a:p>
          <a:endParaRPr lang="en-KE"/>
        </a:p>
      </dgm:t>
    </dgm:pt>
    <dgm:pt modelId="{5578903C-5C9A-4047-89F5-95CAB3B068B1}" type="sibTrans" cxnId="{AE2CCF98-343E-4BC9-B6D0-4FC2154EC222}">
      <dgm:prSet/>
      <dgm:spPr/>
      <dgm:t>
        <a:bodyPr/>
        <a:lstStyle/>
        <a:p>
          <a:endParaRPr lang="en-KE"/>
        </a:p>
      </dgm:t>
    </dgm:pt>
    <dgm:pt modelId="{C7FA3809-1ED1-4B02-8B7C-B3054C45D29D}">
      <dgm:prSet/>
      <dgm:spPr/>
      <dgm:t>
        <a:bodyPr/>
        <a:lstStyle/>
        <a:p>
          <a:pPr marL="57150" indent="0">
            <a:spcAft>
              <a:spcPts val="600"/>
            </a:spcAft>
          </a:pPr>
          <a:r>
            <a:rPr lang="en-GB" sz="1200" dirty="0">
              <a:solidFill>
                <a:prstClr val="black">
                  <a:hueOff val="0"/>
                  <a:satOff val="0"/>
                  <a:lumOff val="0"/>
                  <a:alphaOff val="0"/>
                </a:prstClr>
              </a:solidFill>
              <a:latin typeface="Calibri" panose="020F0502020204030204"/>
              <a:ea typeface="+mn-ea"/>
              <a:cs typeface="+mn-cs"/>
            </a:rPr>
            <a:t>Different countries and regions use varying nomenclature for road classification, typically based on thematic frameworks</a:t>
          </a:r>
          <a:endParaRPr lang="en-KE" sz="1200" dirty="0">
            <a:solidFill>
              <a:prstClr val="black">
                <a:hueOff val="0"/>
                <a:satOff val="0"/>
                <a:lumOff val="0"/>
                <a:alphaOff val="0"/>
              </a:prstClr>
            </a:solidFill>
            <a:latin typeface="Calibri" panose="020F0502020204030204"/>
            <a:ea typeface="+mn-ea"/>
            <a:cs typeface="+mn-cs"/>
          </a:endParaRPr>
        </a:p>
      </dgm:t>
    </dgm:pt>
    <dgm:pt modelId="{4705F782-ECF4-4DD1-A769-AA34CEF54C80}" type="parTrans" cxnId="{9730A01E-F311-49D9-B8D4-D2F79B0780F2}">
      <dgm:prSet/>
      <dgm:spPr/>
      <dgm:t>
        <a:bodyPr/>
        <a:lstStyle/>
        <a:p>
          <a:endParaRPr lang="en-KE"/>
        </a:p>
      </dgm:t>
    </dgm:pt>
    <dgm:pt modelId="{48603958-DE9B-489C-A917-D296FC9BCD3E}" type="sibTrans" cxnId="{9730A01E-F311-49D9-B8D4-D2F79B0780F2}">
      <dgm:prSet/>
      <dgm:spPr/>
      <dgm:t>
        <a:bodyPr/>
        <a:lstStyle/>
        <a:p>
          <a:endParaRPr lang="en-KE"/>
        </a:p>
      </dgm:t>
    </dgm:pt>
    <dgm:pt modelId="{52C77149-8EB8-4743-8F4D-C1279D4F156B}">
      <dgm:prSet custT="1"/>
      <dgm:spPr/>
      <dgm:t>
        <a:bodyPr/>
        <a:lstStyle/>
        <a:p>
          <a:pPr marL="57150" indent="0">
            <a:spcAft>
              <a:spcPts val="600"/>
            </a:spcAft>
            <a:buFontTx/>
            <a:buNone/>
          </a:pPr>
          <a:r>
            <a:rPr lang="en-GB" sz="1000" i="1" dirty="0">
              <a:solidFill>
                <a:prstClr val="black">
                  <a:hueOff val="0"/>
                  <a:satOff val="0"/>
                  <a:lumOff val="0"/>
                  <a:alphaOff val="0"/>
                </a:prstClr>
              </a:solidFill>
              <a:latin typeface="Calibri" panose="020F0502020204030204"/>
              <a:ea typeface="+mn-ea"/>
              <a:cs typeface="+mn-cs"/>
            </a:rPr>
            <a:t>                 </a:t>
          </a:r>
          <a:endParaRPr lang="en-KE" sz="1000" i="1" dirty="0"/>
        </a:p>
      </dgm:t>
    </dgm:pt>
    <dgm:pt modelId="{3F8EDEE8-9164-4FC7-9822-A63EFE4D90AA}" type="parTrans" cxnId="{CE92EF24-49BA-437A-94CF-73B37D9DC692}">
      <dgm:prSet/>
      <dgm:spPr/>
      <dgm:t>
        <a:bodyPr/>
        <a:lstStyle/>
        <a:p>
          <a:endParaRPr lang="en-KE"/>
        </a:p>
      </dgm:t>
    </dgm:pt>
    <dgm:pt modelId="{67808F51-0C48-4A78-9DE7-92F141DB64E9}" type="sibTrans" cxnId="{CE92EF24-49BA-437A-94CF-73B37D9DC692}">
      <dgm:prSet/>
      <dgm:spPr/>
      <dgm:t>
        <a:bodyPr/>
        <a:lstStyle/>
        <a:p>
          <a:endParaRPr lang="en-KE"/>
        </a:p>
      </dgm:t>
    </dgm:pt>
    <dgm:pt modelId="{7442C686-7CA1-402D-977F-31171A3F414D}">
      <dgm:prSet custT="1"/>
      <dgm:spPr/>
      <dgm:t>
        <a:bodyPr/>
        <a:lstStyle/>
        <a:p>
          <a:pPr marL="57150" indent="0">
            <a:spcAft>
              <a:spcPts val="600"/>
            </a:spcAft>
            <a:buFontTx/>
            <a:buNone/>
          </a:pPr>
          <a:r>
            <a:rPr lang="en-GB" sz="1000" i="1" dirty="0">
              <a:solidFill>
                <a:prstClr val="black">
                  <a:hueOff val="0"/>
                  <a:satOff val="0"/>
                  <a:lumOff val="0"/>
                  <a:alphaOff val="0"/>
                </a:prstClr>
              </a:solidFill>
              <a:latin typeface="Calibri" panose="020F0502020204030204"/>
              <a:ea typeface="+mn-ea"/>
              <a:cs typeface="+mn-cs"/>
            </a:rPr>
            <a:t>                      Common Best Practices from benchmarked countries</a:t>
          </a:r>
          <a:endParaRPr lang="en-KE" sz="1000" i="1" dirty="0"/>
        </a:p>
      </dgm:t>
    </dgm:pt>
    <dgm:pt modelId="{7308E760-2669-4759-85FF-92C0C3F8DB73}" type="parTrans" cxnId="{1EBF7724-C407-420C-A72F-CEE50C0FBF4E}">
      <dgm:prSet/>
      <dgm:spPr/>
      <dgm:t>
        <a:bodyPr/>
        <a:lstStyle/>
        <a:p>
          <a:endParaRPr lang="en-KE"/>
        </a:p>
      </dgm:t>
    </dgm:pt>
    <dgm:pt modelId="{17BDC882-C116-4F67-8072-B5630DCBEEB5}" type="sibTrans" cxnId="{1EBF7724-C407-420C-A72F-CEE50C0FBF4E}">
      <dgm:prSet/>
      <dgm:spPr/>
      <dgm:t>
        <a:bodyPr/>
        <a:lstStyle/>
        <a:p>
          <a:endParaRPr lang="en-KE"/>
        </a:p>
      </dgm:t>
    </dgm:pt>
    <dgm:pt modelId="{82A30761-BEB2-4695-B989-EF3540DC55B9}" type="pres">
      <dgm:prSet presAssocID="{EFE47CF3-A196-4B79-A188-EC76200C90DD}" presName="linear" presStyleCnt="0">
        <dgm:presLayoutVars>
          <dgm:dir/>
          <dgm:animLvl val="lvl"/>
          <dgm:resizeHandles val="exact"/>
        </dgm:presLayoutVars>
      </dgm:prSet>
      <dgm:spPr/>
    </dgm:pt>
    <dgm:pt modelId="{3E397295-BBBE-4D90-B57B-380951BEF06D}" type="pres">
      <dgm:prSet presAssocID="{BC7439C7-190E-4DBB-A277-0B0954827F9E}" presName="parentLin" presStyleCnt="0"/>
      <dgm:spPr/>
    </dgm:pt>
    <dgm:pt modelId="{317A4AEE-20F9-4DF3-BAE0-614ABE9E1337}" type="pres">
      <dgm:prSet presAssocID="{BC7439C7-190E-4DBB-A277-0B0954827F9E}" presName="parentLeftMargin" presStyleLbl="node1" presStyleIdx="0" presStyleCnt="1"/>
      <dgm:spPr/>
    </dgm:pt>
    <dgm:pt modelId="{5EC41F8B-9153-453E-9221-BC3A5961A5D3}" type="pres">
      <dgm:prSet presAssocID="{BC7439C7-190E-4DBB-A277-0B0954827F9E}" presName="parentText" presStyleLbl="node1" presStyleIdx="0" presStyleCnt="1" custScaleX="131961" custScaleY="134249" custLinFactNeighborX="11706" custLinFactNeighborY="72617">
        <dgm:presLayoutVars>
          <dgm:chMax val="0"/>
          <dgm:bulletEnabled val="1"/>
        </dgm:presLayoutVars>
      </dgm:prSet>
      <dgm:spPr/>
    </dgm:pt>
    <dgm:pt modelId="{F0D4CB5C-C2DE-435C-B36F-3E92316193A5}" type="pres">
      <dgm:prSet presAssocID="{BC7439C7-190E-4DBB-A277-0B0954827F9E}" presName="negativeSpace" presStyleCnt="0"/>
      <dgm:spPr/>
    </dgm:pt>
    <dgm:pt modelId="{71927B5C-6C85-4FF5-9DD1-EEBFD9F93BE0}" type="pres">
      <dgm:prSet presAssocID="{BC7439C7-190E-4DBB-A277-0B0954827F9E}" presName="childText" presStyleLbl="conFgAcc1" presStyleIdx="0" presStyleCnt="1" custScaleY="250545" custLinFactNeighborX="0" custLinFactNeighborY="-7787">
        <dgm:presLayoutVars>
          <dgm:bulletEnabled val="1"/>
        </dgm:presLayoutVars>
      </dgm:prSet>
      <dgm:spPr/>
    </dgm:pt>
  </dgm:ptLst>
  <dgm:cxnLst>
    <dgm:cxn modelId="{272EBD06-6FA4-482E-8393-1960A78B2A96}" type="presOf" srcId="{1D1E30A1-AE20-4488-B254-98C2666FE200}" destId="{71927B5C-6C85-4FF5-9DD1-EEBFD9F93BE0}" srcOrd="0" destOrd="0" presId="urn:microsoft.com/office/officeart/2005/8/layout/list1"/>
    <dgm:cxn modelId="{9730A01E-F311-49D9-B8D4-D2F79B0780F2}" srcId="{BC7439C7-190E-4DBB-A277-0B0954827F9E}" destId="{C7FA3809-1ED1-4B02-8B7C-B3054C45D29D}" srcOrd="3" destOrd="0" parTransId="{4705F782-ECF4-4DD1-A769-AA34CEF54C80}" sibTransId="{48603958-DE9B-489C-A917-D296FC9BCD3E}"/>
    <dgm:cxn modelId="{1EBF7724-C407-420C-A72F-CEE50C0FBF4E}" srcId="{BC7439C7-190E-4DBB-A277-0B0954827F9E}" destId="{7442C686-7CA1-402D-977F-31171A3F414D}" srcOrd="5" destOrd="0" parTransId="{7308E760-2669-4759-85FF-92C0C3F8DB73}" sibTransId="{17BDC882-C116-4F67-8072-B5630DCBEEB5}"/>
    <dgm:cxn modelId="{CE92EF24-49BA-437A-94CF-73B37D9DC692}" srcId="{BC7439C7-190E-4DBB-A277-0B0954827F9E}" destId="{52C77149-8EB8-4743-8F4D-C1279D4F156B}" srcOrd="4" destOrd="0" parTransId="{3F8EDEE8-9164-4FC7-9822-A63EFE4D90AA}" sibTransId="{67808F51-0C48-4A78-9DE7-92F141DB64E9}"/>
    <dgm:cxn modelId="{5525742E-9E77-4F41-A572-5807D07ED18A}" type="presOf" srcId="{DDB33447-7D28-442E-B030-4E8A287AAD99}" destId="{71927B5C-6C85-4FF5-9DD1-EEBFD9F93BE0}" srcOrd="0" destOrd="1" presId="urn:microsoft.com/office/officeart/2005/8/layout/list1"/>
    <dgm:cxn modelId="{0557E73E-9559-490C-A73A-2C7A316DE7F9}" srcId="{EFE47CF3-A196-4B79-A188-EC76200C90DD}" destId="{BC7439C7-190E-4DBB-A277-0B0954827F9E}" srcOrd="0" destOrd="0" parTransId="{F7A42226-69BF-43AB-9E5A-E1F832EA0DC6}" sibTransId="{3B09175F-0D72-47C8-96E5-DA57F1C40462}"/>
    <dgm:cxn modelId="{11032E42-B4D8-43B7-9419-25561B1384D7}" type="presOf" srcId="{52C77149-8EB8-4743-8F4D-C1279D4F156B}" destId="{71927B5C-6C85-4FF5-9DD1-EEBFD9F93BE0}" srcOrd="0" destOrd="4" presId="urn:microsoft.com/office/officeart/2005/8/layout/list1"/>
    <dgm:cxn modelId="{F19ED14D-D52F-4F72-B400-F8C3E6C41438}" srcId="{BC7439C7-190E-4DBB-A277-0B0954827F9E}" destId="{1D1E30A1-AE20-4488-B254-98C2666FE200}" srcOrd="0" destOrd="0" parTransId="{C9832070-4B4A-4EE3-BD4B-C90DAA933ED0}" sibTransId="{F87A18AC-9CC6-47FD-A36F-789622E695FE}"/>
    <dgm:cxn modelId="{135E9B73-A247-4BF6-B35D-EAB4C21B053E}" type="presOf" srcId="{EFE47CF3-A196-4B79-A188-EC76200C90DD}" destId="{82A30761-BEB2-4695-B989-EF3540DC55B9}" srcOrd="0" destOrd="0" presId="urn:microsoft.com/office/officeart/2005/8/layout/list1"/>
    <dgm:cxn modelId="{B503DA7E-9169-4C8D-843E-6AE28A234E78}" type="presOf" srcId="{C7FA3809-1ED1-4B02-8B7C-B3054C45D29D}" destId="{71927B5C-6C85-4FF5-9DD1-EEBFD9F93BE0}" srcOrd="0" destOrd="3" presId="urn:microsoft.com/office/officeart/2005/8/layout/list1"/>
    <dgm:cxn modelId="{AE2CCF98-343E-4BC9-B6D0-4FC2154EC222}" srcId="{BC7439C7-190E-4DBB-A277-0B0954827F9E}" destId="{6128A891-0AB3-4EAD-A71B-ABD66564D402}" srcOrd="2" destOrd="0" parTransId="{AE2F0B37-B257-485D-8688-BB5EC95B43CB}" sibTransId="{5578903C-5C9A-4047-89F5-95CAB3B068B1}"/>
    <dgm:cxn modelId="{B67E8BAA-202B-4370-AC6B-B7487835145D}" type="presOf" srcId="{7442C686-7CA1-402D-977F-31171A3F414D}" destId="{71927B5C-6C85-4FF5-9DD1-EEBFD9F93BE0}" srcOrd="0" destOrd="5" presId="urn:microsoft.com/office/officeart/2005/8/layout/list1"/>
    <dgm:cxn modelId="{9A6BCFC6-21A6-4EB2-9838-2358BAF0F873}" type="presOf" srcId="{BC7439C7-190E-4DBB-A277-0B0954827F9E}" destId="{5EC41F8B-9153-453E-9221-BC3A5961A5D3}" srcOrd="1" destOrd="0" presId="urn:microsoft.com/office/officeart/2005/8/layout/list1"/>
    <dgm:cxn modelId="{2C68FBC8-16FE-45F0-B7F5-CD79EAD4F30C}" type="presOf" srcId="{6128A891-0AB3-4EAD-A71B-ABD66564D402}" destId="{71927B5C-6C85-4FF5-9DD1-EEBFD9F93BE0}" srcOrd="0" destOrd="2" presId="urn:microsoft.com/office/officeart/2005/8/layout/list1"/>
    <dgm:cxn modelId="{85B3A2CE-64A9-4293-9913-DB9AED2EE146}" type="presOf" srcId="{BC7439C7-190E-4DBB-A277-0B0954827F9E}" destId="{317A4AEE-20F9-4DF3-BAE0-614ABE9E1337}" srcOrd="0" destOrd="0" presId="urn:microsoft.com/office/officeart/2005/8/layout/list1"/>
    <dgm:cxn modelId="{F120C7F3-AC21-4352-9F56-297697FE8CE6}" srcId="{BC7439C7-190E-4DBB-A277-0B0954827F9E}" destId="{DDB33447-7D28-442E-B030-4E8A287AAD99}" srcOrd="1" destOrd="0" parTransId="{715F9984-41DA-4265-BB9B-CEEA38CCF906}" sibTransId="{941ACD42-05F7-461B-AA2D-6B85461DCBE0}"/>
    <dgm:cxn modelId="{CC79398E-B757-41AA-8FF5-CF85FCE5FCD1}" type="presParOf" srcId="{82A30761-BEB2-4695-B989-EF3540DC55B9}" destId="{3E397295-BBBE-4D90-B57B-380951BEF06D}" srcOrd="0" destOrd="0" presId="urn:microsoft.com/office/officeart/2005/8/layout/list1"/>
    <dgm:cxn modelId="{AF4A0958-20AB-4EFD-84A5-53C112B2431A}" type="presParOf" srcId="{3E397295-BBBE-4D90-B57B-380951BEF06D}" destId="{317A4AEE-20F9-4DF3-BAE0-614ABE9E1337}" srcOrd="0" destOrd="0" presId="urn:microsoft.com/office/officeart/2005/8/layout/list1"/>
    <dgm:cxn modelId="{344D30E5-4363-451D-B515-5674338BBB23}" type="presParOf" srcId="{3E397295-BBBE-4D90-B57B-380951BEF06D}" destId="{5EC41F8B-9153-453E-9221-BC3A5961A5D3}" srcOrd="1" destOrd="0" presId="urn:microsoft.com/office/officeart/2005/8/layout/list1"/>
    <dgm:cxn modelId="{2BD9AA30-C098-4F6F-AABA-EBF6FFDB1407}" type="presParOf" srcId="{82A30761-BEB2-4695-B989-EF3540DC55B9}" destId="{F0D4CB5C-C2DE-435C-B36F-3E92316193A5}" srcOrd="1" destOrd="0" presId="urn:microsoft.com/office/officeart/2005/8/layout/list1"/>
    <dgm:cxn modelId="{44497965-DDA3-47E2-8570-C7D5DE734609}" type="presParOf" srcId="{82A30761-BEB2-4695-B989-EF3540DC55B9}" destId="{71927B5C-6C85-4FF5-9DD1-EEBFD9F93BE0}" srcOrd="2" destOrd="0" presId="urn:microsoft.com/office/officeart/2005/8/layout/list1"/>
  </dgm:cxnLst>
  <dgm:bg>
    <a:solidFill>
      <a:schemeClr val="accent6"/>
    </a:solidFill>
  </dgm:bg>
  <dgm:whole>
    <a:ln>
      <a:solidFill>
        <a:schemeClr val="accent6"/>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2CFD4-A71B-4E9E-BB41-0E981135DFC1}">
      <dsp:nvSpPr>
        <dsp:cNvPr id="0" name=""/>
        <dsp:cNvSpPr/>
      </dsp:nvSpPr>
      <dsp:spPr>
        <a:xfrm>
          <a:off x="6063" y="671121"/>
          <a:ext cx="1812224" cy="1087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b="1" kern="1200" dirty="0"/>
            <a:t>INTRODUCTION</a:t>
          </a:r>
          <a:endParaRPr lang="en-KE" sz="1400" b="1" kern="1200" dirty="0"/>
        </a:p>
        <a:p>
          <a:pPr marL="114300" lvl="1" indent="-114300" algn="l" defTabSz="533400">
            <a:lnSpc>
              <a:spcPct val="90000"/>
            </a:lnSpc>
            <a:spcBef>
              <a:spcPct val="0"/>
            </a:spcBef>
            <a:spcAft>
              <a:spcPct val="15000"/>
            </a:spcAft>
            <a:buChar char="•"/>
          </a:pPr>
          <a:r>
            <a:rPr lang="en-GB" sz="1200" kern="1200" dirty="0"/>
            <a:t>Background to Road Classification in Kenya</a:t>
          </a:r>
          <a:endParaRPr lang="en-KE" sz="1200" kern="1200" dirty="0"/>
        </a:p>
        <a:p>
          <a:pPr marL="114300" lvl="1" indent="-114300" algn="l" defTabSz="533400">
            <a:lnSpc>
              <a:spcPct val="90000"/>
            </a:lnSpc>
            <a:spcBef>
              <a:spcPct val="0"/>
            </a:spcBef>
            <a:spcAft>
              <a:spcPct val="15000"/>
            </a:spcAft>
            <a:buChar char="•"/>
          </a:pPr>
          <a:r>
            <a:rPr lang="en-GB" sz="1200" kern="1200" dirty="0"/>
            <a:t>Objectives and Scope of Classification Review</a:t>
          </a:r>
          <a:endParaRPr lang="en-KE" sz="1200" kern="1200" dirty="0"/>
        </a:p>
      </dsp:txBody>
      <dsp:txXfrm>
        <a:off x="37910" y="702968"/>
        <a:ext cx="1748530" cy="1023640"/>
      </dsp:txXfrm>
    </dsp:sp>
    <dsp:sp modelId="{798E2C66-D402-40EE-B639-F2C368339BBF}">
      <dsp:nvSpPr>
        <dsp:cNvPr id="0" name=""/>
        <dsp:cNvSpPr/>
      </dsp:nvSpPr>
      <dsp:spPr>
        <a:xfrm>
          <a:off x="1977763" y="990072"/>
          <a:ext cx="384191" cy="44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KE" sz="1900" kern="1200"/>
        </a:p>
      </dsp:txBody>
      <dsp:txXfrm>
        <a:off x="1977763" y="1079958"/>
        <a:ext cx="268934" cy="269659"/>
      </dsp:txXfrm>
    </dsp:sp>
    <dsp:sp modelId="{F07BC100-1384-4765-8036-DEFC8E7E14B4}">
      <dsp:nvSpPr>
        <dsp:cNvPr id="0" name=""/>
        <dsp:cNvSpPr/>
      </dsp:nvSpPr>
      <dsp:spPr>
        <a:xfrm>
          <a:off x="2543176" y="671121"/>
          <a:ext cx="1812224" cy="1087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GB" sz="1200" b="1" kern="1200" dirty="0"/>
            <a:t>METHODOLOGY</a:t>
          </a:r>
          <a:endParaRPr lang="en-KE" sz="1200" b="1" kern="1200" dirty="0"/>
        </a:p>
        <a:p>
          <a:pPr marL="114300" lvl="1" indent="-114300" algn="l" defTabSz="533400">
            <a:lnSpc>
              <a:spcPct val="90000"/>
            </a:lnSpc>
            <a:spcBef>
              <a:spcPct val="0"/>
            </a:spcBef>
            <a:spcAft>
              <a:spcPct val="15000"/>
            </a:spcAft>
            <a:buChar char="•"/>
          </a:pPr>
          <a:r>
            <a:rPr lang="en-GB" sz="1200" kern="1200" dirty="0"/>
            <a:t> Principles of Classification</a:t>
          </a:r>
          <a:endParaRPr lang="en-KE" sz="1200" kern="1200" dirty="0"/>
        </a:p>
      </dsp:txBody>
      <dsp:txXfrm>
        <a:off x="2575023" y="702968"/>
        <a:ext cx="1748530" cy="1023640"/>
      </dsp:txXfrm>
    </dsp:sp>
    <dsp:sp modelId="{56181AB0-5E8E-4698-A15F-1E390E637CF8}">
      <dsp:nvSpPr>
        <dsp:cNvPr id="0" name=""/>
        <dsp:cNvSpPr/>
      </dsp:nvSpPr>
      <dsp:spPr>
        <a:xfrm>
          <a:off x="4514876" y="990072"/>
          <a:ext cx="384191" cy="44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KE" sz="1900" kern="1200"/>
        </a:p>
      </dsp:txBody>
      <dsp:txXfrm>
        <a:off x="4514876" y="1079958"/>
        <a:ext cx="268934" cy="269659"/>
      </dsp:txXfrm>
    </dsp:sp>
    <dsp:sp modelId="{AB1733EF-E594-489A-97E0-F4A619043A81}">
      <dsp:nvSpPr>
        <dsp:cNvPr id="0" name=""/>
        <dsp:cNvSpPr/>
      </dsp:nvSpPr>
      <dsp:spPr>
        <a:xfrm>
          <a:off x="5080290" y="671121"/>
          <a:ext cx="1812224" cy="1087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b="1" kern="1200" dirty="0"/>
            <a:t>RESULTS</a:t>
          </a:r>
          <a:endParaRPr lang="en-KE" sz="1400" b="1" kern="1200" dirty="0"/>
        </a:p>
        <a:p>
          <a:pPr marL="114300" lvl="1" indent="-114300" algn="l" defTabSz="533400">
            <a:lnSpc>
              <a:spcPct val="90000"/>
            </a:lnSpc>
            <a:spcBef>
              <a:spcPct val="0"/>
            </a:spcBef>
            <a:spcAft>
              <a:spcPct val="15000"/>
            </a:spcAft>
            <a:buChar char="•"/>
          </a:pPr>
          <a:r>
            <a:rPr lang="en-GB" sz="1200" kern="1200" dirty="0"/>
            <a:t>Overview of the New Register</a:t>
          </a:r>
          <a:endParaRPr lang="en-KE" sz="1200" kern="1200" dirty="0"/>
        </a:p>
        <a:p>
          <a:pPr marL="114300" lvl="1" indent="-114300" algn="l" defTabSz="533400">
            <a:lnSpc>
              <a:spcPct val="90000"/>
            </a:lnSpc>
            <a:spcBef>
              <a:spcPct val="0"/>
            </a:spcBef>
            <a:spcAft>
              <a:spcPct val="15000"/>
            </a:spcAft>
            <a:buChar char="•"/>
          </a:pPr>
          <a:r>
            <a:rPr lang="en-GB" sz="1200" kern="1200" dirty="0"/>
            <a:t>Changes in the Register</a:t>
          </a:r>
          <a:endParaRPr lang="en-KE" sz="1200" kern="1200" dirty="0"/>
        </a:p>
        <a:p>
          <a:pPr marL="114300" lvl="1" indent="-114300" algn="l" defTabSz="533400">
            <a:lnSpc>
              <a:spcPct val="90000"/>
            </a:lnSpc>
            <a:spcBef>
              <a:spcPct val="0"/>
            </a:spcBef>
            <a:spcAft>
              <a:spcPct val="15000"/>
            </a:spcAft>
            <a:buChar char="•"/>
          </a:pPr>
          <a:r>
            <a:rPr lang="en-GB" sz="1200" kern="1200" dirty="0"/>
            <a:t> Highlights of The New Register</a:t>
          </a:r>
          <a:endParaRPr lang="en-KE" sz="1200" kern="1200" dirty="0"/>
        </a:p>
      </dsp:txBody>
      <dsp:txXfrm>
        <a:off x="5112137" y="702968"/>
        <a:ext cx="1748530" cy="1023640"/>
      </dsp:txXfrm>
    </dsp:sp>
    <dsp:sp modelId="{5CA31538-BA52-4C6C-BB2E-E73195123E10}">
      <dsp:nvSpPr>
        <dsp:cNvPr id="0" name=""/>
        <dsp:cNvSpPr/>
      </dsp:nvSpPr>
      <dsp:spPr>
        <a:xfrm rot="5400000">
          <a:off x="5794306" y="1885311"/>
          <a:ext cx="384191" cy="44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KE" sz="1900" kern="1200"/>
        </a:p>
      </dsp:txBody>
      <dsp:txXfrm rot="-5400000">
        <a:off x="5851573" y="1917931"/>
        <a:ext cx="269659" cy="268934"/>
      </dsp:txXfrm>
    </dsp:sp>
    <dsp:sp modelId="{DD258384-84BB-4F7E-9FC4-2937BAABB787}">
      <dsp:nvSpPr>
        <dsp:cNvPr id="0" name=""/>
        <dsp:cNvSpPr/>
      </dsp:nvSpPr>
      <dsp:spPr>
        <a:xfrm>
          <a:off x="5080290" y="2483345"/>
          <a:ext cx="1812224" cy="1087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t>EMERGING ISSUES</a:t>
          </a:r>
          <a:endParaRPr lang="en-KE" sz="1200" b="1" kern="1200" dirty="0"/>
        </a:p>
      </dsp:txBody>
      <dsp:txXfrm>
        <a:off x="5112137" y="2515192"/>
        <a:ext cx="1748530" cy="1023640"/>
      </dsp:txXfrm>
    </dsp:sp>
    <dsp:sp modelId="{516D3E3F-B4C8-40EA-8F01-7225BFECBD6E}">
      <dsp:nvSpPr>
        <dsp:cNvPr id="0" name=""/>
        <dsp:cNvSpPr/>
      </dsp:nvSpPr>
      <dsp:spPr>
        <a:xfrm rot="10800000">
          <a:off x="4536623" y="2802296"/>
          <a:ext cx="384191" cy="44943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KE" sz="1900" kern="1200"/>
        </a:p>
      </dsp:txBody>
      <dsp:txXfrm rot="10800000">
        <a:off x="4651880" y="2892182"/>
        <a:ext cx="268934" cy="269659"/>
      </dsp:txXfrm>
    </dsp:sp>
    <dsp:sp modelId="{190FD8AC-A2F6-4DCE-B1F3-B8506598875C}">
      <dsp:nvSpPr>
        <dsp:cNvPr id="0" name=""/>
        <dsp:cNvSpPr/>
      </dsp:nvSpPr>
      <dsp:spPr>
        <a:xfrm>
          <a:off x="2543176" y="2483345"/>
          <a:ext cx="1812224" cy="1087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t>LOOKING AHEAD (ROAD MAP TO GAZETTEMENT OF THE KENYA ROAD REGISTER, 2024)</a:t>
          </a:r>
          <a:endParaRPr lang="en-KE" sz="1200" b="1" kern="1200" dirty="0"/>
        </a:p>
      </dsp:txBody>
      <dsp:txXfrm>
        <a:off x="2575023" y="2515192"/>
        <a:ext cx="1748530" cy="10236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06134-938E-4D4B-82B3-F124F8D32BCF}">
      <dsp:nvSpPr>
        <dsp:cNvPr id="0" name=""/>
        <dsp:cNvSpPr/>
      </dsp:nvSpPr>
      <dsp:spPr>
        <a:xfrm>
          <a:off x="0" y="124298"/>
          <a:ext cx="9821333" cy="675327"/>
        </a:xfrm>
        <a:prstGeom prst="roundRect">
          <a:avLst/>
        </a:prstGeom>
        <a:solidFill>
          <a:srgbClr val="FFC000"/>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solidFill>
                <a:schemeClr val="tx1"/>
              </a:solidFill>
            </a:rPr>
            <a:t>1970s, 1st Road Classification </a:t>
          </a:r>
        </a:p>
      </dsp:txBody>
      <dsp:txXfrm>
        <a:off x="32967" y="157265"/>
        <a:ext cx="9755399" cy="609393"/>
      </dsp:txXfrm>
    </dsp:sp>
    <dsp:sp modelId="{43D007D0-8798-41F0-9477-AA681D08054C}">
      <dsp:nvSpPr>
        <dsp:cNvPr id="0" name=""/>
        <dsp:cNvSpPr/>
      </dsp:nvSpPr>
      <dsp:spPr>
        <a:xfrm>
          <a:off x="0" y="799625"/>
          <a:ext cx="9821333" cy="448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82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a:t>Was Functional and not dynamic</a:t>
          </a:r>
        </a:p>
        <a:p>
          <a:pPr marL="114300" lvl="1" indent="-114300" algn="l" defTabSz="577850">
            <a:lnSpc>
              <a:spcPct val="90000"/>
            </a:lnSpc>
            <a:spcBef>
              <a:spcPct val="0"/>
            </a:spcBef>
            <a:spcAft>
              <a:spcPct val="20000"/>
            </a:spcAft>
            <a:buChar char="•"/>
          </a:pPr>
          <a:r>
            <a:rPr lang="en-US" sz="1300" kern="1200"/>
            <a:t>Covered about 61,945 km by 2007 and </a:t>
          </a:r>
          <a:r>
            <a:rPr lang="en-GB" sz="1300" kern="1200"/>
            <a:t>Excluded Urban Roads</a:t>
          </a:r>
          <a:endParaRPr lang="en-US" sz="1300" kern="1200"/>
        </a:p>
      </dsp:txBody>
      <dsp:txXfrm>
        <a:off x="0" y="799625"/>
        <a:ext cx="9821333" cy="448672"/>
      </dsp:txXfrm>
    </dsp:sp>
    <dsp:sp modelId="{F1BDCCF8-3C09-4C54-8AE9-4934824BFEA4}">
      <dsp:nvSpPr>
        <dsp:cNvPr id="0" name=""/>
        <dsp:cNvSpPr/>
      </dsp:nvSpPr>
      <dsp:spPr>
        <a:xfrm>
          <a:off x="0" y="1248298"/>
          <a:ext cx="9821333" cy="675327"/>
        </a:xfrm>
        <a:prstGeom prst="round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solidFill>
                <a:schemeClr val="tx1"/>
              </a:solidFill>
            </a:rPr>
            <a:t>In 2007, Ministry responsible for Roads commissioned a Study (thro’ KRB) to:</a:t>
          </a:r>
        </a:p>
      </dsp:txBody>
      <dsp:txXfrm>
        <a:off x="32967" y="1281265"/>
        <a:ext cx="9755399" cy="609393"/>
      </dsp:txXfrm>
    </dsp:sp>
    <dsp:sp modelId="{98C65219-F0D0-4157-9441-E497F67070A4}">
      <dsp:nvSpPr>
        <dsp:cNvPr id="0" name=""/>
        <dsp:cNvSpPr/>
      </dsp:nvSpPr>
      <dsp:spPr>
        <a:xfrm>
          <a:off x="0" y="1923626"/>
          <a:ext cx="9821333" cy="668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82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kern="1200" dirty="0"/>
            <a:t>Undertake RICS for hitherto Unclassified Roads, </a:t>
          </a:r>
          <a:r>
            <a:rPr lang="en-US" sz="1300" b="0" i="0" kern="1200" baseline="0" dirty="0"/>
            <a:t>Re-Classify the network </a:t>
          </a:r>
          <a:endParaRPr lang="en-US" sz="1300" kern="1200" dirty="0"/>
        </a:p>
        <a:p>
          <a:pPr marL="114300" lvl="1" indent="-114300" algn="l" defTabSz="577850">
            <a:lnSpc>
              <a:spcPct val="90000"/>
            </a:lnSpc>
            <a:spcBef>
              <a:spcPct val="0"/>
            </a:spcBef>
            <a:spcAft>
              <a:spcPct val="20000"/>
            </a:spcAft>
            <a:buChar char="•"/>
          </a:pPr>
          <a:r>
            <a:rPr lang="en-US" sz="1300" kern="1200"/>
            <a:t>98,000 km of hitherto unclassified roads mapped and </a:t>
          </a:r>
          <a:r>
            <a:rPr lang="en-US" sz="1300" b="0" i="0" kern="1200" baseline="0"/>
            <a:t> Reclassified the entire Road Network to 161,451 Km</a:t>
          </a:r>
          <a:endParaRPr lang="en-US" sz="1300" kern="1200"/>
        </a:p>
        <a:p>
          <a:pPr marL="114300" lvl="1" indent="-114300" algn="l" defTabSz="577850">
            <a:lnSpc>
              <a:spcPct val="90000"/>
            </a:lnSpc>
            <a:spcBef>
              <a:spcPct val="0"/>
            </a:spcBef>
            <a:spcAft>
              <a:spcPct val="20000"/>
            </a:spcAft>
            <a:buChar char="•"/>
          </a:pPr>
          <a:r>
            <a:rPr lang="en-US" sz="1300" b="0" i="0" kern="1200" baseline="0"/>
            <a:t>New Road Classification not adopted till January 2016 Legal Notice</a:t>
          </a:r>
          <a:endParaRPr lang="en-US" sz="1300" kern="1200"/>
        </a:p>
      </dsp:txBody>
      <dsp:txXfrm>
        <a:off x="0" y="1923626"/>
        <a:ext cx="9821333" cy="668609"/>
      </dsp:txXfrm>
    </dsp:sp>
    <dsp:sp modelId="{47B98692-03C1-4739-B997-A14537A9459B}">
      <dsp:nvSpPr>
        <dsp:cNvPr id="0" name=""/>
        <dsp:cNvSpPr/>
      </dsp:nvSpPr>
      <dsp:spPr>
        <a:xfrm>
          <a:off x="0" y="2592236"/>
          <a:ext cx="9821333" cy="675327"/>
        </a:xfrm>
        <a:prstGeom prst="round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0" i="0" kern="1200" baseline="0">
              <a:solidFill>
                <a:schemeClr val="tx1"/>
              </a:solidFill>
            </a:rPr>
            <a:t>In 2010, Constitution of Kenya assigned the responsibility of managing roads</a:t>
          </a:r>
          <a:endParaRPr lang="en-US" sz="1700" kern="1200">
            <a:solidFill>
              <a:schemeClr val="tx1"/>
            </a:solidFill>
          </a:endParaRPr>
        </a:p>
      </dsp:txBody>
      <dsp:txXfrm>
        <a:off x="32967" y="2625203"/>
        <a:ext cx="9755399" cy="609393"/>
      </dsp:txXfrm>
    </dsp:sp>
    <dsp:sp modelId="{D9084DC5-33F9-48AC-8C50-38B5F2A9DDB2}">
      <dsp:nvSpPr>
        <dsp:cNvPr id="0" name=""/>
        <dsp:cNvSpPr/>
      </dsp:nvSpPr>
      <dsp:spPr>
        <a:xfrm>
          <a:off x="0" y="3267563"/>
          <a:ext cx="9821333" cy="4486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827" tIns="21590" rIns="120904" bIns="21590" numCol="1" spcCol="1270" anchor="t" anchorCtr="0">
          <a:noAutofit/>
        </a:bodyPr>
        <a:lstStyle/>
        <a:p>
          <a:pPr marL="114300" lvl="1" indent="-114300" algn="l" defTabSz="577850">
            <a:lnSpc>
              <a:spcPct val="90000"/>
            </a:lnSpc>
            <a:spcBef>
              <a:spcPct val="0"/>
            </a:spcBef>
            <a:spcAft>
              <a:spcPct val="20000"/>
            </a:spcAft>
            <a:buChar char="•"/>
          </a:pPr>
          <a:r>
            <a:rPr lang="en-US" sz="1300" b="0" i="0" kern="1200" baseline="0"/>
            <a:t>National Trunk Roads to the National Government</a:t>
          </a:r>
          <a:endParaRPr lang="en-US" sz="1300" kern="1200"/>
        </a:p>
        <a:p>
          <a:pPr marL="114300" lvl="1" indent="-114300" algn="l" defTabSz="577850">
            <a:lnSpc>
              <a:spcPct val="90000"/>
            </a:lnSpc>
            <a:spcBef>
              <a:spcPct val="0"/>
            </a:spcBef>
            <a:spcAft>
              <a:spcPct val="20000"/>
            </a:spcAft>
            <a:buChar char="•"/>
          </a:pPr>
          <a:r>
            <a:rPr lang="en-US" sz="1300" b="0" i="0" kern="1200" baseline="0"/>
            <a:t>County Roads to 47 County Government</a:t>
          </a:r>
          <a:endParaRPr lang="en-US" sz="1300" kern="1200"/>
        </a:p>
      </dsp:txBody>
      <dsp:txXfrm>
        <a:off x="0" y="3267563"/>
        <a:ext cx="9821333" cy="448672"/>
      </dsp:txXfrm>
    </dsp:sp>
    <dsp:sp modelId="{D73A0409-33F5-4FD3-B2B4-1E175C0B0284}">
      <dsp:nvSpPr>
        <dsp:cNvPr id="0" name=""/>
        <dsp:cNvSpPr/>
      </dsp:nvSpPr>
      <dsp:spPr>
        <a:xfrm>
          <a:off x="0" y="3716236"/>
          <a:ext cx="9821333" cy="675327"/>
        </a:xfrm>
        <a:prstGeom prst="round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0" i="0" kern="1200" baseline="0">
              <a:solidFill>
                <a:schemeClr val="tx1"/>
              </a:solidFill>
            </a:rPr>
            <a:t>In 2018, </a:t>
          </a:r>
          <a:r>
            <a:rPr lang="en-GB" sz="1700" b="0" i="0" kern="1200" baseline="0">
              <a:solidFill>
                <a:schemeClr val="tx1"/>
              </a:solidFill>
            </a:rPr>
            <a:t>RICS conducted and an additional 34,654 km of new roads mapped, bringing network of &gt;9m reserve to 196,474kms; no classification of new roads done</a:t>
          </a:r>
          <a:endParaRPr lang="en-US" sz="1700" kern="1200">
            <a:solidFill>
              <a:schemeClr val="tx1"/>
            </a:solidFill>
          </a:endParaRPr>
        </a:p>
      </dsp:txBody>
      <dsp:txXfrm>
        <a:off x="32967" y="3749203"/>
        <a:ext cx="9755399" cy="60939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9CB305-7901-43D5-9388-48540F372E0C}">
      <dsp:nvSpPr>
        <dsp:cNvPr id="0" name=""/>
        <dsp:cNvSpPr/>
      </dsp:nvSpPr>
      <dsp:spPr>
        <a:xfrm>
          <a:off x="3032354" y="1251"/>
          <a:ext cx="4542980" cy="1695547"/>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8890" tIns="8890" rIns="8890" bIns="8890" numCol="1" spcCol="1270" anchor="t" anchorCtr="0">
          <a:noAutofit/>
        </a:bodyPr>
        <a:lstStyle/>
        <a:p>
          <a:pPr marL="216000" lvl="1" indent="-114300" algn="l" defTabSz="622300">
            <a:lnSpc>
              <a:spcPct val="90000"/>
            </a:lnSpc>
            <a:spcBef>
              <a:spcPct val="0"/>
            </a:spcBef>
            <a:spcAft>
              <a:spcPct val="15000"/>
            </a:spcAft>
            <a:buFontTx/>
            <a:buNone/>
          </a:pPr>
          <a:endParaRPr lang="en-US" sz="1400" b="1" kern="1200" dirty="0"/>
        </a:p>
        <a:p>
          <a:pPr marL="216000" lvl="1" indent="-114300" algn="l" defTabSz="622300">
            <a:lnSpc>
              <a:spcPct val="90000"/>
            </a:lnSpc>
            <a:spcBef>
              <a:spcPct val="0"/>
            </a:spcBef>
            <a:spcAft>
              <a:spcPct val="15000"/>
            </a:spcAft>
            <a:buFontTx/>
            <a:buNone/>
          </a:pPr>
          <a:r>
            <a:rPr kumimoji="0" lang="en-GB" altLang="en-KE" sz="1400" b="1" i="0" u="none" strike="noStrike" kern="1200" cap="none" normalizeH="0" baseline="0" dirty="0">
              <a:ln>
                <a:noFill/>
              </a:ln>
              <a:solidFill>
                <a:schemeClr val="tx1"/>
              </a:solidFill>
              <a:effectLst/>
              <a:latin typeface="Arial" panose="020B0604020202020204" pitchFamily="34" charset="0"/>
            </a:rPr>
            <a:t>Review and amend the proposed Kenya Road Register 2024</a:t>
          </a:r>
          <a:endParaRPr lang="en-US" sz="1400" b="1" kern="1200" dirty="0"/>
        </a:p>
        <a:p>
          <a:pPr marL="216000" lvl="1" indent="-114300" algn="l" defTabSz="622300">
            <a:lnSpc>
              <a:spcPct val="90000"/>
            </a:lnSpc>
            <a:spcBef>
              <a:spcPct val="0"/>
            </a:spcBef>
            <a:spcAft>
              <a:spcPct val="15000"/>
            </a:spcAft>
            <a:buChar char="•"/>
          </a:pPr>
          <a:r>
            <a:rPr kumimoji="0" lang="en-GB" altLang="en-KE" sz="1400" b="0" i="0" u="none" strike="noStrike" kern="1200" cap="none" normalizeH="0" baseline="0" dirty="0">
              <a:ln>
                <a:noFill/>
              </a:ln>
              <a:solidFill>
                <a:schemeClr val="tx1"/>
              </a:solidFill>
              <a:effectLst/>
              <a:latin typeface="Arial" panose="020B0604020202020204" pitchFamily="34" charset="0"/>
            </a:rPr>
            <a:t>Ensure seamless connectivity and contiguous linkage
Enhance user comfort and safety</a:t>
          </a:r>
          <a:endParaRPr kumimoji="0" lang="en-KE" altLang="en-KE" sz="1400" b="0" i="0" u="none" strike="noStrike" kern="1200" cap="none" normalizeH="0" baseline="0" dirty="0">
            <a:ln>
              <a:noFill/>
            </a:ln>
            <a:solidFill>
              <a:schemeClr val="tx1"/>
            </a:solidFill>
            <a:effectLst/>
            <a:latin typeface="Arial" panose="020B0604020202020204" pitchFamily="34" charset="0"/>
          </a:endParaRPr>
        </a:p>
      </dsp:txBody>
      <dsp:txXfrm>
        <a:off x="3032354" y="213194"/>
        <a:ext cx="3907150" cy="1271661"/>
      </dsp:txXfrm>
    </dsp:sp>
    <dsp:sp modelId="{ECC0A8C3-50BC-4A7F-8FB3-BACAEC9F5CBA}">
      <dsp:nvSpPr>
        <dsp:cNvPr id="0" name=""/>
        <dsp:cNvSpPr/>
      </dsp:nvSpPr>
      <dsp:spPr>
        <a:xfrm>
          <a:off x="0" y="190630"/>
          <a:ext cx="3028653" cy="1190049"/>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a:lnSpc>
              <a:spcPct val="90000"/>
            </a:lnSpc>
            <a:spcBef>
              <a:spcPct val="0"/>
            </a:spcBef>
            <a:spcAft>
              <a:spcPct val="35000"/>
            </a:spcAft>
            <a:buNone/>
          </a:pPr>
          <a:r>
            <a:rPr lang="en-GB" sz="4400" kern="1200" dirty="0"/>
            <a:t>Objective 1</a:t>
          </a:r>
          <a:endParaRPr lang="en-US" sz="4400" kern="1200" dirty="0"/>
        </a:p>
      </dsp:txBody>
      <dsp:txXfrm>
        <a:off x="58093" y="248723"/>
        <a:ext cx="2912467" cy="1073863"/>
      </dsp:txXfrm>
    </dsp:sp>
    <dsp:sp modelId="{07280DC4-7447-46D8-92EA-6B8E24224C82}">
      <dsp:nvSpPr>
        <dsp:cNvPr id="0" name=""/>
        <dsp:cNvSpPr/>
      </dsp:nvSpPr>
      <dsp:spPr>
        <a:xfrm>
          <a:off x="3007549" y="1815803"/>
          <a:ext cx="4542980" cy="1720276"/>
        </a:xfrm>
        <a:prstGeom prst="rightArrow">
          <a:avLst>
            <a:gd name="adj1" fmla="val 75000"/>
            <a:gd name="adj2" fmla="val 50000"/>
          </a:avLst>
        </a:prstGeom>
        <a:solidFill>
          <a:schemeClr val="accent6">
            <a:alpha val="90000"/>
            <a:tint val="40000"/>
            <a:hueOff val="0"/>
            <a:satOff val="0"/>
            <a:lumOff val="0"/>
            <a:alphaOff val="0"/>
          </a:schemeClr>
        </a:solidFill>
        <a:ln w="6350" cap="flat" cmpd="sng" algn="ctr">
          <a:solidFill>
            <a:schemeClr val="accent6">
              <a:alpha val="90000"/>
              <a:tint val="4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4445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8890" tIns="8890" rIns="8890" bIns="8890" numCol="1" spcCol="1270" anchor="t" anchorCtr="0">
          <a:noAutofit/>
        </a:bodyPr>
        <a:lstStyle/>
        <a:p>
          <a:pPr marL="216000" lvl="1" indent="-114300" algn="l" defTabSz="622300">
            <a:lnSpc>
              <a:spcPct val="90000"/>
            </a:lnSpc>
            <a:spcBef>
              <a:spcPct val="0"/>
            </a:spcBef>
            <a:spcAft>
              <a:spcPct val="15000"/>
            </a:spcAft>
            <a:buFontTx/>
            <a:buNone/>
          </a:pPr>
          <a:endParaRPr lang="en-US" sz="1400" b="1" kern="1200" dirty="0"/>
        </a:p>
        <a:p>
          <a:pPr marL="216000" lvl="1" indent="-114300" algn="l" defTabSz="622300">
            <a:lnSpc>
              <a:spcPct val="90000"/>
            </a:lnSpc>
            <a:spcBef>
              <a:spcPct val="0"/>
            </a:spcBef>
            <a:spcAft>
              <a:spcPct val="15000"/>
            </a:spcAft>
            <a:buFontTx/>
            <a:buNone/>
          </a:pPr>
          <a:r>
            <a:rPr kumimoji="0" lang="en-GB" altLang="en-KE" sz="1400" b="1" i="0" u="none" strike="noStrike" kern="1200" cap="none" normalizeH="0" baseline="0" dirty="0">
              <a:ln>
                <a:noFill/>
              </a:ln>
              <a:solidFill>
                <a:schemeClr val="tx1"/>
              </a:solidFill>
              <a:effectLst/>
              <a:latin typeface="Arial" panose="020B0604020202020204" pitchFamily="34" charset="0"/>
            </a:rPr>
            <a:t>Develop an updated countrywide road register (2024)</a:t>
          </a:r>
          <a:endParaRPr lang="en-US" sz="1400" b="1" kern="1200" dirty="0"/>
        </a:p>
        <a:p>
          <a:pPr marL="216000" lvl="1" indent="-114300" algn="l" defTabSz="622300">
            <a:lnSpc>
              <a:spcPct val="90000"/>
            </a:lnSpc>
            <a:spcBef>
              <a:spcPct val="0"/>
            </a:spcBef>
            <a:spcAft>
              <a:spcPct val="15000"/>
            </a:spcAft>
            <a:buChar char="•"/>
          </a:pPr>
          <a:r>
            <a:rPr kumimoji="0" lang="en-GB" altLang="en-KE" sz="1400" b="0" i="0" u="none" strike="noStrike" kern="1200" cap="none" normalizeH="0" baseline="0" dirty="0">
              <a:ln>
                <a:noFill/>
              </a:ln>
              <a:solidFill>
                <a:schemeClr val="tx1"/>
              </a:solidFill>
              <a:effectLst/>
              <a:latin typeface="Arial" panose="020B0604020202020204" pitchFamily="34" charset="0"/>
            </a:rPr>
            <a:t>Include ALL roads including those mapped in 2023</a:t>
          </a:r>
        </a:p>
      </dsp:txBody>
      <dsp:txXfrm>
        <a:off x="3007549" y="2030838"/>
        <a:ext cx="3897877" cy="1290207"/>
      </dsp:txXfrm>
    </dsp:sp>
    <dsp:sp modelId="{CAB076E3-DE66-4712-8BC3-E3AC3C2B50E2}">
      <dsp:nvSpPr>
        <dsp:cNvPr id="0" name=""/>
        <dsp:cNvSpPr/>
      </dsp:nvSpPr>
      <dsp:spPr>
        <a:xfrm>
          <a:off x="3700" y="2080917"/>
          <a:ext cx="3028653" cy="1190049"/>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a:lnSpc>
              <a:spcPct val="90000"/>
            </a:lnSpc>
            <a:spcBef>
              <a:spcPct val="0"/>
            </a:spcBef>
            <a:spcAft>
              <a:spcPct val="35000"/>
            </a:spcAft>
            <a:buNone/>
          </a:pPr>
          <a:r>
            <a:rPr lang="en-GB" sz="4400" kern="1200" dirty="0"/>
            <a:t>Objective 2</a:t>
          </a:r>
          <a:endParaRPr lang="en-US" sz="4400" kern="1200" dirty="0"/>
        </a:p>
      </dsp:txBody>
      <dsp:txXfrm>
        <a:off x="61793" y="2139010"/>
        <a:ext cx="2912467" cy="10738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EFD28A-7770-4AB4-ACF7-9A3253EE0FEA}">
      <dsp:nvSpPr>
        <dsp:cNvPr id="0" name=""/>
        <dsp:cNvSpPr/>
      </dsp:nvSpPr>
      <dsp:spPr>
        <a:xfrm rot="16200000">
          <a:off x="-1353762" y="2096376"/>
          <a:ext cx="3295905" cy="591304"/>
        </a:xfrm>
        <a:prstGeom prst="rect">
          <a:avLst/>
        </a:prstGeom>
        <a:solidFill>
          <a:schemeClr val="accent4"/>
        </a:solidFill>
        <a:ln w="19050" cap="flat" cmpd="sng" algn="ctr">
          <a:solidFill>
            <a:schemeClr val="lt1"/>
          </a:solidFill>
          <a:prstDash val="solid"/>
          <a:miter lim="800000"/>
        </a:ln>
        <a:effectLst/>
      </dsp:spPr>
      <dsp:style>
        <a:lnRef idx="3">
          <a:schemeClr val="lt1"/>
        </a:lnRef>
        <a:fillRef idx="1">
          <a:schemeClr val="accent4"/>
        </a:fillRef>
        <a:effectRef idx="1">
          <a:schemeClr val="accent4"/>
        </a:effectRef>
        <a:fontRef idx="minor">
          <a:schemeClr val="lt1"/>
        </a:fontRef>
      </dsp:style>
      <dsp:txBody>
        <a:bodyPr spcFirstLastPara="0" vert="horz" wrap="square" lIns="0" tIns="0" rIns="281929" bIns="0" numCol="1" spcCol="1270" anchor="t" anchorCtr="0">
          <a:noAutofit/>
        </a:bodyPr>
        <a:lstStyle/>
        <a:p>
          <a:pPr marL="0" lvl="0" indent="0" algn="ctr" defTabSz="666750">
            <a:lnSpc>
              <a:spcPct val="90000"/>
            </a:lnSpc>
            <a:spcBef>
              <a:spcPct val="0"/>
            </a:spcBef>
            <a:spcAft>
              <a:spcPct val="35000"/>
            </a:spcAft>
            <a:buNone/>
          </a:pPr>
          <a:r>
            <a:rPr lang="en-GB" sz="1500" b="1" kern="1200" dirty="0"/>
            <a:t>Comprehensive Review</a:t>
          </a:r>
          <a:endParaRPr lang="en-US" sz="1500" b="1" kern="1200" dirty="0"/>
        </a:p>
      </dsp:txBody>
      <dsp:txXfrm>
        <a:off x="-1353762" y="2096376"/>
        <a:ext cx="3295905" cy="591304"/>
      </dsp:txXfrm>
    </dsp:sp>
    <dsp:sp modelId="{83002681-AEAB-4737-8B3B-1CDFC34E2349}">
      <dsp:nvSpPr>
        <dsp:cNvPr id="0" name=""/>
        <dsp:cNvSpPr/>
      </dsp:nvSpPr>
      <dsp:spPr>
        <a:xfrm>
          <a:off x="349769" y="690811"/>
          <a:ext cx="1800791" cy="3402435"/>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568" tIns="281929" rIns="99568" bIns="99568" numCol="1" spcCol="1270" anchor="t" anchorCtr="0">
          <a:noAutofit/>
        </a:bodyPr>
        <a:lstStyle/>
        <a:p>
          <a:pPr marL="216000" lvl="1" indent="-114300" algn="l" defTabSz="622300">
            <a:lnSpc>
              <a:spcPct val="90000"/>
            </a:lnSpc>
            <a:spcBef>
              <a:spcPct val="0"/>
            </a:spcBef>
            <a:spcAft>
              <a:spcPct val="15000"/>
            </a:spcAft>
            <a:buChar char="•"/>
          </a:pPr>
          <a:r>
            <a:rPr kumimoji="0" lang="en-KE" altLang="en-KE" sz="1400" b="0" i="0" u="none" strike="noStrike" kern="1200" cap="none" normalizeH="0" baseline="0" dirty="0">
              <a:ln>
                <a:noFill/>
              </a:ln>
              <a:solidFill>
                <a:schemeClr val="tx1"/>
              </a:solidFill>
              <a:effectLst/>
              <a:latin typeface="Arial" panose="020B0604020202020204" pitchFamily="34" charset="0"/>
            </a:rPr>
            <a:t>Review the entire Kenya Road Register 2024</a:t>
          </a:r>
          <a:endParaRPr lang="en-US" sz="1400" kern="1200" dirty="0"/>
        </a:p>
        <a:p>
          <a:pPr marL="216000" lvl="1" indent="-114300" algn="l" defTabSz="622300">
            <a:lnSpc>
              <a:spcPct val="90000"/>
            </a:lnSpc>
            <a:spcBef>
              <a:spcPct val="0"/>
            </a:spcBef>
            <a:spcAft>
              <a:spcPct val="15000"/>
            </a:spcAft>
            <a:buChar char="•"/>
          </a:pPr>
          <a:endParaRPr lang="en-US" sz="1400" kern="1200" dirty="0"/>
        </a:p>
        <a:p>
          <a:pPr marL="216000" lvl="1" indent="-114300" algn="l" defTabSz="622300">
            <a:lnSpc>
              <a:spcPct val="90000"/>
            </a:lnSpc>
            <a:spcBef>
              <a:spcPct val="0"/>
            </a:spcBef>
            <a:spcAft>
              <a:spcPct val="15000"/>
            </a:spcAft>
            <a:buChar char="•"/>
          </a:pPr>
          <a:r>
            <a:rPr kumimoji="0" lang="en-KE" altLang="en-KE" sz="1400" b="0" i="0" u="none" strike="noStrike" kern="1200" cap="none" normalizeH="0" baseline="0" dirty="0">
              <a:ln>
                <a:noFill/>
              </a:ln>
              <a:solidFill>
                <a:schemeClr val="tx1"/>
              </a:solidFill>
              <a:effectLst/>
              <a:latin typeface="Arial" panose="020B0604020202020204" pitchFamily="34" charset="0"/>
            </a:rPr>
            <a:t>Ensure correct classification of all roads according to criteria</a:t>
          </a:r>
        </a:p>
        <a:p>
          <a:pPr marL="216000" lvl="1" indent="-114300" algn="l" defTabSz="622300">
            <a:lnSpc>
              <a:spcPct val="90000"/>
            </a:lnSpc>
            <a:spcBef>
              <a:spcPct val="0"/>
            </a:spcBef>
            <a:spcAft>
              <a:spcPct val="15000"/>
            </a:spcAft>
            <a:buChar char="•"/>
          </a:pPr>
          <a:endParaRPr kumimoji="0" lang="en-KE" altLang="en-KE" sz="1400" b="0" i="0" u="none" strike="noStrike" kern="1200" cap="none" normalizeH="0" baseline="0" dirty="0">
            <a:ln>
              <a:noFill/>
            </a:ln>
            <a:solidFill>
              <a:schemeClr val="tx1"/>
            </a:solidFill>
            <a:effectLst/>
            <a:latin typeface="Arial" panose="020B0604020202020204" pitchFamily="34" charset="0"/>
          </a:endParaRPr>
        </a:p>
        <a:p>
          <a:pPr marL="216000" lvl="1" indent="-114300" algn="l" defTabSz="622300">
            <a:lnSpc>
              <a:spcPct val="90000"/>
            </a:lnSpc>
            <a:spcBef>
              <a:spcPct val="0"/>
            </a:spcBef>
            <a:spcAft>
              <a:spcPct val="15000"/>
            </a:spcAft>
            <a:buChar char="•"/>
          </a:pPr>
          <a:r>
            <a:rPr kumimoji="0" lang="en-KE" altLang="en-KE" sz="1400" b="0" i="0" u="none" strike="noStrike" kern="1200" cap="none" normalizeH="0" baseline="0" dirty="0">
              <a:ln>
                <a:noFill/>
              </a:ln>
              <a:solidFill>
                <a:schemeClr val="tx1"/>
              </a:solidFill>
              <a:effectLst/>
              <a:latin typeface="Arial" panose="020B0604020202020204" pitchFamily="34" charset="0"/>
            </a:rPr>
            <a:t>Adhere to class hierarchy requirements</a:t>
          </a:r>
        </a:p>
      </dsp:txBody>
      <dsp:txXfrm>
        <a:off x="349769" y="690811"/>
        <a:ext cx="1800791" cy="3402435"/>
      </dsp:txXfrm>
    </dsp:sp>
    <dsp:sp modelId="{3A9F28A1-EC39-418E-A12F-241C1F3B57A3}">
      <dsp:nvSpPr>
        <dsp:cNvPr id="0" name=""/>
        <dsp:cNvSpPr/>
      </dsp:nvSpPr>
      <dsp:spPr>
        <a:xfrm>
          <a:off x="134356" y="268850"/>
          <a:ext cx="639334" cy="639334"/>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E7BD7F1A-885A-49DD-ABED-C40D691502DD}">
      <dsp:nvSpPr>
        <dsp:cNvPr id="0" name=""/>
        <dsp:cNvSpPr/>
      </dsp:nvSpPr>
      <dsp:spPr>
        <a:xfrm rot="16200000">
          <a:off x="1174455" y="2085186"/>
          <a:ext cx="3402435" cy="613684"/>
        </a:xfrm>
        <a:prstGeom prst="rect">
          <a:avLst/>
        </a:prstGeom>
        <a:solidFill>
          <a:schemeClr val="accent4"/>
        </a:soli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0" tIns="0" rIns="281929" bIns="0" numCol="1" spcCol="1270" anchor="t" anchorCtr="0">
          <a:noAutofit/>
        </a:bodyPr>
        <a:lstStyle/>
        <a:p>
          <a:pPr marL="0" lvl="0" indent="0" algn="ctr" defTabSz="666750">
            <a:lnSpc>
              <a:spcPct val="90000"/>
            </a:lnSpc>
            <a:spcBef>
              <a:spcPct val="0"/>
            </a:spcBef>
            <a:spcAft>
              <a:spcPct val="35000"/>
            </a:spcAft>
            <a:buNone/>
          </a:pPr>
          <a:r>
            <a:rPr lang="en-GB" sz="1500" b="1" kern="1200" dirty="0"/>
            <a:t>Urban Connectivity Review</a:t>
          </a:r>
          <a:endParaRPr lang="en-US" sz="1500" b="1" kern="1200" dirty="0"/>
        </a:p>
      </dsp:txBody>
      <dsp:txXfrm>
        <a:off x="1174455" y="2085186"/>
        <a:ext cx="3402435" cy="613684"/>
      </dsp:txXfrm>
    </dsp:sp>
    <dsp:sp modelId="{17EEBD9E-B416-4670-80AF-47C900533AEC}">
      <dsp:nvSpPr>
        <dsp:cNvPr id="0" name=""/>
        <dsp:cNvSpPr/>
      </dsp:nvSpPr>
      <dsp:spPr>
        <a:xfrm>
          <a:off x="2833844" y="706258"/>
          <a:ext cx="1866218" cy="3402435"/>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568" tIns="281929" rIns="99568" bIns="99568" numCol="1" spcCol="1270" anchor="t" anchorCtr="0">
          <a:noAutofit/>
        </a:bodyPr>
        <a:lstStyle/>
        <a:p>
          <a:pPr marL="216000" lvl="1" indent="-114300" algn="l" defTabSz="622300">
            <a:lnSpc>
              <a:spcPct val="90000"/>
            </a:lnSpc>
            <a:spcBef>
              <a:spcPct val="0"/>
            </a:spcBef>
            <a:spcAft>
              <a:spcPts val="600"/>
            </a:spcAft>
            <a:buChar char="•"/>
          </a:pPr>
          <a:r>
            <a:rPr kumimoji="0" lang="en-KE" altLang="en-KE" sz="1400" b="0" i="0" u="none" strike="noStrike" kern="1200" cap="none" normalizeH="0" baseline="0" dirty="0">
              <a:ln>
                <a:noFill/>
              </a:ln>
              <a:solidFill>
                <a:prstClr val="black"/>
              </a:solidFill>
              <a:effectLst/>
              <a:latin typeface="Arial" panose="020B0604020202020204" pitchFamily="34" charset="0"/>
              <a:ea typeface="+mn-ea"/>
              <a:cs typeface="+mn-cs"/>
            </a:rPr>
            <a:t>Assess connectivity within urban areas</a:t>
          </a:r>
          <a:endParaRPr kumimoji="0" lang="en-US" sz="1400" b="0" i="0" u="none" strike="noStrike" kern="1200" cap="none" normalizeH="0" baseline="0" dirty="0">
            <a:ln>
              <a:noFill/>
            </a:ln>
            <a:solidFill>
              <a:prstClr val="black"/>
            </a:solidFill>
            <a:effectLst/>
            <a:latin typeface="Arial" panose="020B0604020202020204" pitchFamily="34" charset="0"/>
            <a:ea typeface="+mn-ea"/>
            <a:cs typeface="+mn-cs"/>
          </a:endParaRPr>
        </a:p>
        <a:p>
          <a:pPr marL="216000" lvl="1" indent="-114300" algn="l" defTabSz="622300">
            <a:lnSpc>
              <a:spcPct val="90000"/>
            </a:lnSpc>
            <a:spcBef>
              <a:spcPct val="0"/>
            </a:spcBef>
            <a:spcAft>
              <a:spcPts val="600"/>
            </a:spcAft>
            <a:buChar char="•"/>
          </a:pPr>
          <a:r>
            <a:rPr kumimoji="0" lang="en-KE" altLang="en-KE" sz="1400" b="0" i="0" u="none" strike="noStrike" kern="1200" cap="none" normalizeH="0" baseline="0" dirty="0">
              <a:ln>
                <a:noFill/>
              </a:ln>
              <a:solidFill>
                <a:prstClr val="black"/>
              </a:solidFill>
              <a:effectLst/>
              <a:latin typeface="Arial" panose="020B0604020202020204" pitchFamily="34" charset="0"/>
              <a:ea typeface="+mn-ea"/>
              <a:cs typeface="+mn-cs"/>
            </a:rPr>
            <a:t>Classify key urban roads in cities, county headquarters, and municipalities as urban trunk roads</a:t>
          </a:r>
          <a:endParaRPr kumimoji="0" lang="en-GB" altLang="en-KE" sz="1400" b="0" i="0" u="none" strike="noStrike" kern="1200" cap="none" normalizeH="0" baseline="0" dirty="0">
            <a:ln>
              <a:noFill/>
            </a:ln>
            <a:solidFill>
              <a:prstClr val="black"/>
            </a:solidFill>
            <a:effectLst/>
            <a:latin typeface="Arial" panose="020B0604020202020204" pitchFamily="34" charset="0"/>
            <a:ea typeface="+mn-ea"/>
            <a:cs typeface="+mn-cs"/>
          </a:endParaRPr>
        </a:p>
      </dsp:txBody>
      <dsp:txXfrm>
        <a:off x="2833844" y="706258"/>
        <a:ext cx="1866218" cy="3402435"/>
      </dsp:txXfrm>
    </dsp:sp>
    <dsp:sp modelId="{91B63152-20CF-49AD-AF96-0D0842C5B90D}">
      <dsp:nvSpPr>
        <dsp:cNvPr id="0" name=""/>
        <dsp:cNvSpPr/>
      </dsp:nvSpPr>
      <dsp:spPr>
        <a:xfrm>
          <a:off x="2715839" y="268850"/>
          <a:ext cx="639334" cy="639334"/>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2471E95F-19F6-4710-9D00-96A8B9562D05}">
      <dsp:nvSpPr>
        <dsp:cNvPr id="0" name=""/>
        <dsp:cNvSpPr/>
      </dsp:nvSpPr>
      <dsp:spPr>
        <a:xfrm rot="16200000">
          <a:off x="3641642" y="2232195"/>
          <a:ext cx="3402435" cy="319667"/>
        </a:xfrm>
        <a:prstGeom prst="rect">
          <a:avLst/>
        </a:prstGeom>
        <a:solidFill>
          <a:schemeClr val="accent4"/>
        </a:soli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0" tIns="0" rIns="281929" bIns="0" numCol="1" spcCol="1270" anchor="t" anchorCtr="0">
          <a:noAutofit/>
        </a:bodyPr>
        <a:lstStyle/>
        <a:p>
          <a:pPr marL="0" lvl="0" indent="0" algn="ctr" defTabSz="666750">
            <a:lnSpc>
              <a:spcPct val="90000"/>
            </a:lnSpc>
            <a:spcBef>
              <a:spcPct val="0"/>
            </a:spcBef>
            <a:spcAft>
              <a:spcPct val="35000"/>
            </a:spcAft>
            <a:buNone/>
          </a:pPr>
          <a:r>
            <a:rPr lang="en-US" sz="1500" b="1" kern="1200" dirty="0"/>
            <a:t>Equity in distribution of Class C Roads</a:t>
          </a:r>
        </a:p>
      </dsp:txBody>
      <dsp:txXfrm>
        <a:off x="3641642" y="2232195"/>
        <a:ext cx="3402435" cy="319667"/>
      </dsp:txXfrm>
    </dsp:sp>
    <dsp:sp modelId="{61889F74-11E9-4938-A824-0076ADE6F052}">
      <dsp:nvSpPr>
        <dsp:cNvPr id="0" name=""/>
        <dsp:cNvSpPr/>
      </dsp:nvSpPr>
      <dsp:spPr>
        <a:xfrm>
          <a:off x="5502694" y="690811"/>
          <a:ext cx="1592281" cy="3402435"/>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568" tIns="281929" rIns="99568" bIns="99568" numCol="1" spcCol="1270" anchor="t" anchorCtr="0">
          <a:noAutofit/>
        </a:bodyPr>
        <a:lstStyle/>
        <a:p>
          <a:pPr marL="216000" lvl="1" indent="-114300" algn="l" defTabSz="622300">
            <a:lnSpc>
              <a:spcPct val="90000"/>
            </a:lnSpc>
            <a:spcBef>
              <a:spcPct val="0"/>
            </a:spcBef>
            <a:spcAft>
              <a:spcPct val="15000"/>
            </a:spcAft>
            <a:buChar char="•"/>
          </a:pPr>
          <a:r>
            <a:rPr kumimoji="0" lang="en-US" sz="1400" b="0" i="0" u="none" strike="noStrike" kern="1200" cap="none" normalizeH="0" baseline="0" dirty="0">
              <a:ln>
                <a:noFill/>
              </a:ln>
              <a:solidFill>
                <a:prstClr val="black"/>
              </a:solidFill>
              <a:effectLst/>
              <a:latin typeface="Arial" panose="020B0604020202020204" pitchFamily="34" charset="0"/>
              <a:ea typeface="+mn-ea"/>
              <a:cs typeface="+mn-cs"/>
            </a:rPr>
            <a:t>To address inter-county and inter subcounty linkage</a:t>
          </a:r>
        </a:p>
      </dsp:txBody>
      <dsp:txXfrm>
        <a:off x="5502694" y="690811"/>
        <a:ext cx="1592281" cy="3402435"/>
      </dsp:txXfrm>
    </dsp:sp>
    <dsp:sp modelId="{F16E847D-5639-459E-A634-406D06AF7A94}">
      <dsp:nvSpPr>
        <dsp:cNvPr id="0" name=""/>
        <dsp:cNvSpPr/>
      </dsp:nvSpPr>
      <dsp:spPr>
        <a:xfrm>
          <a:off x="5183027" y="268850"/>
          <a:ext cx="639334" cy="639334"/>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 modelId="{6A023DBD-1107-4125-A03A-D5A1C54129D2}">
      <dsp:nvSpPr>
        <dsp:cNvPr id="0" name=""/>
        <dsp:cNvSpPr/>
      </dsp:nvSpPr>
      <dsp:spPr>
        <a:xfrm rot="16200000">
          <a:off x="5971862" y="2232195"/>
          <a:ext cx="3402435" cy="319667"/>
        </a:xfrm>
        <a:prstGeom prst="rect">
          <a:avLst/>
        </a:prstGeom>
        <a:solidFill>
          <a:schemeClr val="accent4"/>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0" tIns="0" rIns="281929" bIns="0" numCol="1" spcCol="1270" anchor="t" anchorCtr="0">
          <a:noAutofit/>
        </a:bodyPr>
        <a:lstStyle/>
        <a:p>
          <a:pPr marL="0" lvl="0" indent="0" algn="ctr" defTabSz="666750">
            <a:lnSpc>
              <a:spcPct val="90000"/>
            </a:lnSpc>
            <a:spcBef>
              <a:spcPct val="0"/>
            </a:spcBef>
            <a:spcAft>
              <a:spcPct val="35000"/>
            </a:spcAft>
            <a:buNone/>
          </a:pPr>
          <a:r>
            <a:rPr lang="en-US" sz="1500" b="1" kern="1200" dirty="0"/>
            <a:t>Correct road names where possible</a:t>
          </a:r>
        </a:p>
      </dsp:txBody>
      <dsp:txXfrm>
        <a:off x="5971862" y="2232195"/>
        <a:ext cx="3402435" cy="319667"/>
      </dsp:txXfrm>
    </dsp:sp>
    <dsp:sp modelId="{3EC2AFE8-4773-4679-BBCF-1A456446636A}">
      <dsp:nvSpPr>
        <dsp:cNvPr id="0" name=""/>
        <dsp:cNvSpPr/>
      </dsp:nvSpPr>
      <dsp:spPr>
        <a:xfrm>
          <a:off x="7832913" y="690811"/>
          <a:ext cx="1592281" cy="3402435"/>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9568" tIns="281929" rIns="99568" bIns="99568" numCol="1" spcCol="1270" anchor="t" anchorCtr="0">
          <a:noAutofit/>
        </a:bodyPr>
        <a:lstStyle/>
        <a:p>
          <a:pPr marL="114300" lvl="1" indent="-114300" algn="l" defTabSz="622300">
            <a:lnSpc>
              <a:spcPct val="90000"/>
            </a:lnSpc>
            <a:spcBef>
              <a:spcPct val="0"/>
            </a:spcBef>
            <a:spcAft>
              <a:spcPct val="15000"/>
            </a:spcAft>
            <a:buChar char="•"/>
          </a:pPr>
          <a:r>
            <a:rPr kumimoji="0" lang="en-GB" sz="1400" b="0" i="0" u="none" strike="noStrike" kern="1200" cap="none" normalizeH="0" baseline="0" dirty="0">
              <a:ln>
                <a:noFill/>
              </a:ln>
              <a:solidFill>
                <a:prstClr val="black"/>
              </a:solidFill>
              <a:effectLst/>
              <a:latin typeface="Arial" panose="020B0604020202020204" pitchFamily="34" charset="0"/>
              <a:ea typeface="+mn-ea"/>
              <a:cs typeface="+mn-cs"/>
            </a:rPr>
            <a:t>Not part of scope due to the magnitude of effort needed</a:t>
          </a:r>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a:p>
          <a:pPr marL="114300" lvl="1" indent="-114300" algn="l" defTabSz="622300">
            <a:lnSpc>
              <a:spcPct val="90000"/>
            </a:lnSpc>
            <a:spcBef>
              <a:spcPct val="0"/>
            </a:spcBef>
            <a:spcAft>
              <a:spcPct val="15000"/>
            </a:spcAft>
            <a:buChar char="•"/>
          </a:pPr>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a:p>
          <a:pPr marL="114300" lvl="1" indent="-114300" algn="l" defTabSz="622300">
            <a:lnSpc>
              <a:spcPct val="90000"/>
            </a:lnSpc>
            <a:spcBef>
              <a:spcPct val="0"/>
            </a:spcBef>
            <a:spcAft>
              <a:spcPct val="15000"/>
            </a:spcAft>
            <a:buChar char="•"/>
          </a:pPr>
          <a:r>
            <a:rPr kumimoji="0" lang="en-GB" sz="1400" b="0" i="0" u="none" strike="noStrike" kern="1200" cap="none" normalizeH="0" baseline="0" dirty="0">
              <a:ln>
                <a:noFill/>
              </a:ln>
              <a:solidFill>
                <a:prstClr val="black"/>
              </a:solidFill>
              <a:effectLst/>
              <a:latin typeface="Arial" panose="020B0604020202020204" pitchFamily="34" charset="0"/>
              <a:ea typeface="+mn-ea"/>
              <a:cs typeface="+mn-cs"/>
            </a:rPr>
            <a:t>However,  undertaken where it was possible</a:t>
          </a:r>
          <a:endParaRPr kumimoji="0" lang="en-KE" sz="1400" b="0" i="0" u="none" strike="noStrike" kern="1200" cap="none" normalizeH="0" baseline="0" dirty="0">
            <a:ln>
              <a:noFill/>
            </a:ln>
            <a:solidFill>
              <a:prstClr val="black"/>
            </a:solidFill>
            <a:effectLst/>
            <a:latin typeface="Arial" panose="020B0604020202020204" pitchFamily="34" charset="0"/>
            <a:ea typeface="+mn-ea"/>
            <a:cs typeface="+mn-cs"/>
          </a:endParaRPr>
        </a:p>
      </dsp:txBody>
      <dsp:txXfrm>
        <a:off x="7832913" y="690811"/>
        <a:ext cx="1592281" cy="3402435"/>
      </dsp:txXfrm>
    </dsp:sp>
    <dsp:sp modelId="{34DE7BA2-3A34-46D7-BFD3-DAC1539D6586}">
      <dsp:nvSpPr>
        <dsp:cNvPr id="0" name=""/>
        <dsp:cNvSpPr/>
      </dsp:nvSpPr>
      <dsp:spPr>
        <a:xfrm>
          <a:off x="7513246" y="268850"/>
          <a:ext cx="639334" cy="639334"/>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27B5C-6C85-4FF5-9DD1-EEBFD9F93BE0}">
      <dsp:nvSpPr>
        <dsp:cNvPr id="0" name=""/>
        <dsp:cNvSpPr/>
      </dsp:nvSpPr>
      <dsp:spPr>
        <a:xfrm>
          <a:off x="0" y="272764"/>
          <a:ext cx="5734670" cy="907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074" tIns="249936" rIns="445074" bIns="85344" numCol="1" spcCol="1270" anchor="t" anchorCtr="0">
          <a:noAutofit/>
        </a:bodyPr>
        <a:lstStyle/>
        <a:p>
          <a:pPr marL="114300" lvl="1" indent="-114300" algn="l" defTabSz="533400">
            <a:lnSpc>
              <a:spcPct val="90000"/>
            </a:lnSpc>
            <a:spcBef>
              <a:spcPct val="0"/>
            </a:spcBef>
            <a:spcAft>
              <a:spcPct val="15000"/>
            </a:spcAft>
            <a:buChar char="•"/>
          </a:pPr>
          <a:r>
            <a:rPr lang="en-GB" sz="1200" kern="1200"/>
            <a:t>Background:</a:t>
          </a:r>
          <a:endParaRPr lang="en-US" sz="1200" kern="1200"/>
        </a:p>
        <a:p>
          <a:pPr marL="228600" lvl="2" indent="-114300" algn="l" defTabSz="533400">
            <a:lnSpc>
              <a:spcPct val="90000"/>
            </a:lnSpc>
            <a:spcBef>
              <a:spcPct val="0"/>
            </a:spcBef>
            <a:spcAft>
              <a:spcPct val="15000"/>
            </a:spcAft>
            <a:buChar char="•"/>
          </a:pPr>
          <a:r>
            <a:rPr lang="en-GB" sz="1200" kern="1200"/>
            <a:t>Developed by the Ministry of Roads in 2009</a:t>
          </a:r>
          <a:endParaRPr lang="en-US" sz="1200" kern="1200"/>
        </a:p>
        <a:p>
          <a:pPr marL="228600" lvl="2" indent="-114300" algn="l" defTabSz="533400">
            <a:lnSpc>
              <a:spcPct val="90000"/>
            </a:lnSpc>
            <a:spcBef>
              <a:spcPct val="0"/>
            </a:spcBef>
            <a:spcAft>
              <a:spcPct val="15000"/>
            </a:spcAft>
            <a:buChar char="•"/>
          </a:pPr>
          <a:r>
            <a:rPr lang="en-GB" sz="1200" kern="1200"/>
            <a:t>Comprehensive system with guidelines and a classification manual</a:t>
          </a:r>
          <a:endParaRPr lang="en-US" sz="1200" kern="1200"/>
        </a:p>
      </dsp:txBody>
      <dsp:txXfrm>
        <a:off x="0" y="272764"/>
        <a:ext cx="5734670" cy="907200"/>
      </dsp:txXfrm>
    </dsp:sp>
    <dsp:sp modelId="{5EC41F8B-9153-453E-9221-BC3A5961A5D3}">
      <dsp:nvSpPr>
        <dsp:cNvPr id="0" name=""/>
        <dsp:cNvSpPr/>
      </dsp:nvSpPr>
      <dsp:spPr>
        <a:xfrm>
          <a:off x="286733" y="95644"/>
          <a:ext cx="4014269" cy="354240"/>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730" tIns="0" rIns="151730" bIns="0" numCol="1" spcCol="1270" anchor="ctr" anchorCtr="0">
          <a:noAutofit/>
        </a:bodyPr>
        <a:lstStyle/>
        <a:p>
          <a:pPr marL="0" lvl="0" indent="0" algn="l" defTabSz="711200">
            <a:lnSpc>
              <a:spcPct val="90000"/>
            </a:lnSpc>
            <a:spcBef>
              <a:spcPct val="0"/>
            </a:spcBef>
            <a:spcAft>
              <a:spcPct val="35000"/>
            </a:spcAft>
            <a:buNone/>
          </a:pPr>
          <a:r>
            <a:rPr lang="en-GB" sz="1600" b="1" kern="1200" dirty="0">
              <a:solidFill>
                <a:schemeClr val="tx1"/>
              </a:solidFill>
            </a:rPr>
            <a:t>1. ROAD CLASSIFICATION SYSTEM (2009):</a:t>
          </a:r>
          <a:endParaRPr lang="en-US" sz="1600" kern="1200" dirty="0">
            <a:solidFill>
              <a:schemeClr val="tx1"/>
            </a:solidFill>
          </a:endParaRPr>
        </a:p>
      </dsp:txBody>
      <dsp:txXfrm>
        <a:off x="304026" y="112937"/>
        <a:ext cx="3979683" cy="319654"/>
      </dsp:txXfrm>
    </dsp:sp>
    <dsp:sp modelId="{4528E363-4500-4B93-BF2B-85C46659DB0D}">
      <dsp:nvSpPr>
        <dsp:cNvPr id="0" name=""/>
        <dsp:cNvSpPr/>
      </dsp:nvSpPr>
      <dsp:spPr>
        <a:xfrm>
          <a:off x="0" y="1421885"/>
          <a:ext cx="5734670" cy="2192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074" tIns="249936" rIns="445074" bIns="85344" numCol="1" spcCol="1270" anchor="t" anchorCtr="0">
          <a:noAutofit/>
        </a:bodyPr>
        <a:lstStyle/>
        <a:p>
          <a:pPr marL="114300" lvl="1" indent="-114300" algn="l" defTabSz="533400">
            <a:lnSpc>
              <a:spcPct val="90000"/>
            </a:lnSpc>
            <a:spcBef>
              <a:spcPct val="0"/>
            </a:spcBef>
            <a:spcAft>
              <a:spcPct val="15000"/>
            </a:spcAft>
            <a:buChar char="•"/>
          </a:pPr>
          <a:r>
            <a:rPr lang="en-GB" sz="1200" kern="1200"/>
            <a:t>Standardize the classification process for both urban and rural roads</a:t>
          </a:r>
          <a:endParaRPr lang="en-US" sz="1200" kern="1200"/>
        </a:p>
        <a:p>
          <a:pPr marL="114300" lvl="1" indent="-114300" algn="l" defTabSz="533400">
            <a:lnSpc>
              <a:spcPct val="90000"/>
            </a:lnSpc>
            <a:spcBef>
              <a:spcPct val="0"/>
            </a:spcBef>
            <a:spcAft>
              <a:spcPct val="15000"/>
            </a:spcAft>
            <a:buChar char="•"/>
          </a:pPr>
          <a:r>
            <a:rPr lang="en-GB" sz="1200" kern="1200"/>
            <a:t>Adaptable to changes such as road upgrades, new links, and urban expansion</a:t>
          </a:r>
          <a:endParaRPr lang="en-US" sz="1200" kern="1200"/>
        </a:p>
        <a:p>
          <a:pPr marL="114300" lvl="1" indent="-114300" algn="l" defTabSz="533400">
            <a:lnSpc>
              <a:spcPct val="90000"/>
            </a:lnSpc>
            <a:spcBef>
              <a:spcPct val="0"/>
            </a:spcBef>
            <a:spcAft>
              <a:spcPct val="15000"/>
            </a:spcAft>
            <a:buChar char="•"/>
          </a:pPr>
          <a:r>
            <a:rPr lang="en-GB" sz="1200" b="1" kern="1200"/>
            <a:t>Features:</a:t>
          </a:r>
          <a:endParaRPr lang="en-US" sz="1200" kern="1200"/>
        </a:p>
        <a:p>
          <a:pPr marL="228600" lvl="2" indent="-114300" algn="l" defTabSz="533400">
            <a:lnSpc>
              <a:spcPct val="90000"/>
            </a:lnSpc>
            <a:spcBef>
              <a:spcPct val="0"/>
            </a:spcBef>
            <a:spcAft>
              <a:spcPct val="15000"/>
            </a:spcAft>
            <a:buChar char="•"/>
          </a:pPr>
          <a:r>
            <a:rPr lang="en-GB" sz="1200" kern="1200"/>
            <a:t>8 class tiers for rural roads and 7 tiers for urban roads</a:t>
          </a:r>
          <a:endParaRPr lang="en-US" sz="1200" kern="1200"/>
        </a:p>
        <a:p>
          <a:pPr marL="228600" lvl="2" indent="-114300" algn="l" defTabSz="533400">
            <a:lnSpc>
              <a:spcPct val="90000"/>
            </a:lnSpc>
            <a:spcBef>
              <a:spcPct val="0"/>
            </a:spcBef>
            <a:spcAft>
              <a:spcPct val="15000"/>
            </a:spcAft>
            <a:buChar char="•"/>
          </a:pPr>
          <a:r>
            <a:rPr lang="en-GB" sz="1200" kern="1200"/>
            <a:t>Dynamic: Sensitive to road use changes, urban development, and boundary changes</a:t>
          </a:r>
          <a:endParaRPr lang="en-US" sz="1200" kern="1200"/>
        </a:p>
        <a:p>
          <a:pPr marL="228600" lvl="2" indent="-114300" algn="l" defTabSz="533400">
            <a:lnSpc>
              <a:spcPct val="90000"/>
            </a:lnSpc>
            <a:spcBef>
              <a:spcPct val="0"/>
            </a:spcBef>
            <a:spcAft>
              <a:spcPct val="15000"/>
            </a:spcAft>
            <a:buChar char="•"/>
          </a:pPr>
          <a:r>
            <a:rPr lang="en-GB" sz="1200" kern="1200"/>
            <a:t>Revisions triggered by population growth, road upgrades, and new roads</a:t>
          </a:r>
          <a:endParaRPr lang="en-US" sz="1200" kern="1200"/>
        </a:p>
        <a:p>
          <a:pPr marL="228600" lvl="2" indent="-114300" algn="l" defTabSz="533400">
            <a:lnSpc>
              <a:spcPct val="90000"/>
            </a:lnSpc>
            <a:spcBef>
              <a:spcPct val="0"/>
            </a:spcBef>
            <a:spcAft>
              <a:spcPct val="15000"/>
            </a:spcAft>
            <a:buChar char="•"/>
          </a:pPr>
          <a:r>
            <a:rPr lang="en-GB" sz="1200" kern="1200"/>
            <a:t>Considers:  Functionality, Traffic Volume, Connectivity, Design Characteristics,  Land Use</a:t>
          </a:r>
          <a:endParaRPr lang="en-US" sz="1200" kern="1200"/>
        </a:p>
      </dsp:txBody>
      <dsp:txXfrm>
        <a:off x="0" y="1421885"/>
        <a:ext cx="5734670" cy="2192400"/>
      </dsp:txXfrm>
    </dsp:sp>
    <dsp:sp modelId="{8CC88DE2-3803-4CB9-8993-441D8A34FFEC}">
      <dsp:nvSpPr>
        <dsp:cNvPr id="0" name=""/>
        <dsp:cNvSpPr/>
      </dsp:nvSpPr>
      <dsp:spPr>
        <a:xfrm>
          <a:off x="286733" y="1244764"/>
          <a:ext cx="4014269" cy="354240"/>
        </a:xfrm>
        <a:prstGeom prst="round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730" tIns="0" rIns="151730" bIns="0" numCol="1" spcCol="1270" anchor="ctr" anchorCtr="0">
          <a:noAutofit/>
        </a:bodyPr>
        <a:lstStyle/>
        <a:p>
          <a:pPr marL="0" lvl="0" indent="0" algn="l" defTabSz="533400">
            <a:lnSpc>
              <a:spcPct val="90000"/>
            </a:lnSpc>
            <a:spcBef>
              <a:spcPct val="0"/>
            </a:spcBef>
            <a:spcAft>
              <a:spcPct val="35000"/>
            </a:spcAft>
            <a:buNone/>
          </a:pPr>
          <a:r>
            <a:rPr lang="en-GB" sz="1200" b="1" kern="1200"/>
            <a:t>Purpose:</a:t>
          </a:r>
          <a:endParaRPr lang="en-US" sz="1200" kern="1200"/>
        </a:p>
      </dsp:txBody>
      <dsp:txXfrm>
        <a:off x="304026" y="1262057"/>
        <a:ext cx="3979683" cy="3196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27B5C-6C85-4FF5-9DD1-EEBFD9F93BE0}">
      <dsp:nvSpPr>
        <dsp:cNvPr id="0" name=""/>
        <dsp:cNvSpPr/>
      </dsp:nvSpPr>
      <dsp:spPr>
        <a:xfrm>
          <a:off x="0" y="419662"/>
          <a:ext cx="5734670" cy="1228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074" tIns="208280" rIns="445074" bIns="71120" numCol="1" spcCol="1270" anchor="t" anchorCtr="0">
          <a:noAutofit/>
        </a:bodyPr>
        <a:lstStyle/>
        <a:p>
          <a:pPr marL="57150" lvl="1" indent="0" algn="l" defTabSz="444500">
            <a:lnSpc>
              <a:spcPct val="90000"/>
            </a:lnSpc>
            <a:spcBef>
              <a:spcPct val="0"/>
            </a:spcBef>
            <a:spcAft>
              <a:spcPct val="15000"/>
            </a:spcAft>
            <a:buChar char="•"/>
          </a:pPr>
          <a:r>
            <a:rPr lang="en-GB" sz="1000" kern="1200" dirty="0"/>
            <a:t>Considering this factors ensures that planning for road network development is aligned to people's needs, local economic activities, and terrain.</a:t>
          </a:r>
          <a:endParaRPr lang="en-US" sz="1000" kern="1200" dirty="0"/>
        </a:p>
        <a:p>
          <a:pPr marL="0" lvl="2" indent="0" algn="l" defTabSz="444500">
            <a:lnSpc>
              <a:spcPct val="90000"/>
            </a:lnSpc>
            <a:spcBef>
              <a:spcPct val="0"/>
            </a:spcBef>
            <a:spcAft>
              <a:spcPct val="15000"/>
            </a:spcAft>
            <a:buChar char="•"/>
          </a:pPr>
          <a:r>
            <a:rPr lang="en-US" sz="1000" b="1" kern="1200" dirty="0"/>
            <a:t>What is considered</a:t>
          </a:r>
        </a:p>
        <a:p>
          <a:pPr marL="0" lvl="2" indent="354013" algn="l" defTabSz="444500">
            <a:lnSpc>
              <a:spcPct val="90000"/>
            </a:lnSpc>
            <a:spcBef>
              <a:spcPct val="0"/>
            </a:spcBef>
            <a:spcAft>
              <a:spcPct val="15000"/>
            </a:spcAft>
            <a:buChar char="•"/>
          </a:pPr>
          <a:r>
            <a:rPr lang="en-US" sz="1000" b="0" kern="1200" dirty="0"/>
            <a:t>Local economic activity and products</a:t>
          </a:r>
        </a:p>
        <a:p>
          <a:pPr marL="0" lvl="2" indent="354013" algn="l" defTabSz="444500">
            <a:lnSpc>
              <a:spcPct val="90000"/>
            </a:lnSpc>
            <a:spcBef>
              <a:spcPct val="0"/>
            </a:spcBef>
            <a:spcAft>
              <a:spcPct val="15000"/>
            </a:spcAft>
            <a:buChar char="•"/>
          </a:pPr>
          <a:r>
            <a:rPr lang="en-US" sz="1000" b="0" kern="1200" dirty="0"/>
            <a:t>Security  </a:t>
          </a:r>
          <a:r>
            <a:rPr lang="en-US" sz="1000" b="0" kern="1200" dirty="0" err="1"/>
            <a:t>etc</a:t>
          </a:r>
          <a:endParaRPr lang="en-US" sz="1000" b="0" kern="1200" dirty="0"/>
        </a:p>
        <a:p>
          <a:pPr marL="57150" lvl="1" indent="0" algn="l" defTabSz="444500">
            <a:lnSpc>
              <a:spcPct val="90000"/>
            </a:lnSpc>
            <a:spcBef>
              <a:spcPct val="0"/>
            </a:spcBef>
            <a:spcAft>
              <a:spcPct val="15000"/>
            </a:spcAft>
            <a:buChar char="•"/>
          </a:pPr>
          <a:endParaRPr lang="en-US" sz="1000" b="1" kern="1200" dirty="0"/>
        </a:p>
      </dsp:txBody>
      <dsp:txXfrm>
        <a:off x="0" y="419662"/>
        <a:ext cx="5734670" cy="1228500"/>
      </dsp:txXfrm>
    </dsp:sp>
    <dsp:sp modelId="{5EC41F8B-9153-453E-9221-BC3A5961A5D3}">
      <dsp:nvSpPr>
        <dsp:cNvPr id="0" name=""/>
        <dsp:cNvSpPr/>
      </dsp:nvSpPr>
      <dsp:spPr>
        <a:xfrm>
          <a:off x="286733" y="247546"/>
          <a:ext cx="5297269" cy="319716"/>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730" tIns="0" rIns="151730" bIns="0" numCol="1" spcCol="1270" anchor="ctr" anchorCtr="0">
          <a:noAutofit/>
        </a:bodyPr>
        <a:lstStyle/>
        <a:p>
          <a:pPr marL="0" lvl="0" indent="0" algn="l" defTabSz="711200">
            <a:lnSpc>
              <a:spcPct val="90000"/>
            </a:lnSpc>
            <a:spcBef>
              <a:spcPct val="0"/>
            </a:spcBef>
            <a:spcAft>
              <a:spcPct val="35000"/>
            </a:spcAft>
            <a:buNone/>
          </a:pPr>
          <a:r>
            <a:rPr lang="en-GB" sz="1600" b="1" kern="1200" dirty="0">
              <a:solidFill>
                <a:schemeClr val="tx1"/>
              </a:solidFill>
            </a:rPr>
            <a:t>2. </a:t>
          </a:r>
          <a:r>
            <a:rPr lang="en-US" sz="1600" b="1" kern="1200" dirty="0">
              <a:solidFill>
                <a:schemeClr val="tx1"/>
              </a:solidFill>
            </a:rPr>
            <a:t>Prevailing socio-economic and geographic conditions</a:t>
          </a:r>
          <a:endParaRPr lang="en-US" sz="1600" kern="1200" dirty="0">
            <a:solidFill>
              <a:schemeClr val="tx1"/>
            </a:solidFill>
          </a:endParaRPr>
        </a:p>
      </dsp:txBody>
      <dsp:txXfrm>
        <a:off x="302340" y="263153"/>
        <a:ext cx="5266055" cy="288502"/>
      </dsp:txXfrm>
    </dsp:sp>
    <dsp:sp modelId="{4528E363-4500-4B93-BF2B-85C46659DB0D}">
      <dsp:nvSpPr>
        <dsp:cNvPr id="0" name=""/>
        <dsp:cNvSpPr/>
      </dsp:nvSpPr>
      <dsp:spPr>
        <a:xfrm>
          <a:off x="0" y="1940202"/>
          <a:ext cx="5734670" cy="20121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074" tIns="208280" rIns="445074" bIns="71120" numCol="1" spcCol="1270" anchor="t" anchorCtr="0">
          <a:noAutofit/>
        </a:bodyPr>
        <a:lstStyle/>
        <a:p>
          <a:pPr marL="57150" lvl="1" indent="-57150" algn="just" defTabSz="444500">
            <a:lnSpc>
              <a:spcPct val="100000"/>
            </a:lnSpc>
            <a:spcBef>
              <a:spcPct val="0"/>
            </a:spcBef>
            <a:spcAft>
              <a:spcPts val="300"/>
            </a:spcAft>
            <a:buChar char="•"/>
          </a:pPr>
          <a:r>
            <a:rPr lang="en-GB" sz="1000" kern="1200" dirty="0"/>
            <a:t>Road classification is a tool to achieve broader infrastructure goals, not an objective in itself.  Stakeholder consultation and participation is essential for ownership.
Involving stakeholders integrates local knowledge, increases public support, and helps create a road network that benefits both current and future generations.
The Kenya Roads Board (KRB), together with Roads Authorities and Counties, reviewed over 3,500 road classification requests.
Results were validated through stakeholder engagement forums, the most recent being in March 2023, where feedback was incorporated into the updated road register.</a:t>
          </a:r>
          <a:endParaRPr lang="en-US" sz="1000" kern="1200" dirty="0"/>
        </a:p>
      </dsp:txBody>
      <dsp:txXfrm>
        <a:off x="0" y="1940202"/>
        <a:ext cx="5734670" cy="2012102"/>
      </dsp:txXfrm>
    </dsp:sp>
    <dsp:sp modelId="{8CC88DE2-3803-4CB9-8993-441D8A34FFEC}">
      <dsp:nvSpPr>
        <dsp:cNvPr id="0" name=""/>
        <dsp:cNvSpPr/>
      </dsp:nvSpPr>
      <dsp:spPr>
        <a:xfrm>
          <a:off x="286733" y="1702162"/>
          <a:ext cx="5251546" cy="385640"/>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730" tIns="0" rIns="151730" bIns="0" numCol="1" spcCol="1270" anchor="ctr" anchorCtr="0">
          <a:noAutofit/>
        </a:bodyPr>
        <a:lstStyle/>
        <a:p>
          <a:pPr marL="0" lvl="0" indent="0" algn="l" defTabSz="711200">
            <a:lnSpc>
              <a:spcPct val="90000"/>
            </a:lnSpc>
            <a:spcBef>
              <a:spcPct val="0"/>
            </a:spcBef>
            <a:spcAft>
              <a:spcPct val="35000"/>
            </a:spcAft>
            <a:buNone/>
          </a:pPr>
          <a:r>
            <a:rPr lang="en-GB" sz="1600" b="1" kern="1200" dirty="0">
              <a:solidFill>
                <a:prstClr val="black"/>
              </a:solidFill>
              <a:latin typeface="Calibri" panose="020F0502020204030204"/>
              <a:ea typeface="+mn-ea"/>
              <a:cs typeface="+mn-cs"/>
            </a:rPr>
            <a:t>3. </a:t>
          </a:r>
          <a:r>
            <a:rPr lang="en-US" sz="1600" b="1" kern="1200" dirty="0">
              <a:solidFill>
                <a:prstClr val="black"/>
              </a:solidFill>
              <a:latin typeface="Calibri" panose="020F0502020204030204"/>
              <a:ea typeface="+mn-ea"/>
              <a:cs typeface="+mn-cs"/>
            </a:rPr>
            <a:t>Consultative &amp; participatory approach</a:t>
          </a:r>
          <a:r>
            <a:rPr lang="en-GB" sz="1600" b="1" kern="1200" dirty="0">
              <a:solidFill>
                <a:prstClr val="black"/>
              </a:solidFill>
              <a:latin typeface="Calibri" panose="020F0502020204030204"/>
              <a:ea typeface="+mn-ea"/>
              <a:cs typeface="+mn-cs"/>
            </a:rPr>
            <a:t> </a:t>
          </a:r>
          <a:endParaRPr lang="en-US" sz="1600" b="1" kern="1200" dirty="0">
            <a:solidFill>
              <a:prstClr val="black"/>
            </a:solidFill>
            <a:latin typeface="Calibri" panose="020F0502020204030204"/>
            <a:ea typeface="+mn-ea"/>
            <a:cs typeface="+mn-cs"/>
          </a:endParaRPr>
        </a:p>
      </dsp:txBody>
      <dsp:txXfrm>
        <a:off x="305558" y="1720987"/>
        <a:ext cx="5213896" cy="3479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27B5C-6C85-4FF5-9DD1-EEBFD9F93BE0}">
      <dsp:nvSpPr>
        <dsp:cNvPr id="0" name=""/>
        <dsp:cNvSpPr/>
      </dsp:nvSpPr>
      <dsp:spPr>
        <a:xfrm>
          <a:off x="0" y="116696"/>
          <a:ext cx="5734670" cy="43973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45074" tIns="223014" rIns="445074" bIns="85344" numCol="1" spcCol="1270" anchor="t" anchorCtr="0">
          <a:noAutofit/>
        </a:bodyPr>
        <a:lstStyle/>
        <a:p>
          <a:pPr marL="57150" lvl="1" indent="0" algn="l" defTabSz="533400">
            <a:lnSpc>
              <a:spcPct val="90000"/>
            </a:lnSpc>
            <a:spcBef>
              <a:spcPct val="0"/>
            </a:spcBef>
            <a:spcAft>
              <a:spcPts val="600"/>
            </a:spcAft>
            <a:buChar char="•"/>
          </a:pPr>
          <a:endParaRPr lang="en-US" sz="1200" kern="1200" dirty="0">
            <a:solidFill>
              <a:prstClr val="black">
                <a:hueOff val="0"/>
                <a:satOff val="0"/>
                <a:lumOff val="0"/>
                <a:alphaOff val="0"/>
              </a:prstClr>
            </a:solidFill>
            <a:latin typeface="Calibri" panose="020F0502020204030204"/>
            <a:ea typeface="+mn-ea"/>
            <a:cs typeface="+mn-cs"/>
          </a:endParaRPr>
        </a:p>
        <a:p>
          <a:pPr marL="57150" lvl="1" indent="0" algn="l" defTabSz="533400">
            <a:lnSpc>
              <a:spcPct val="90000"/>
            </a:lnSpc>
            <a:spcBef>
              <a:spcPct val="0"/>
            </a:spcBef>
            <a:spcAft>
              <a:spcPts val="600"/>
            </a:spcAft>
            <a:buChar char="•"/>
          </a:pPr>
          <a:r>
            <a:rPr lang="en-GB" sz="1200" kern="1200">
              <a:solidFill>
                <a:prstClr val="black">
                  <a:hueOff val="0"/>
                  <a:satOff val="0"/>
                  <a:lumOff val="0"/>
                  <a:alphaOff val="0"/>
                </a:prstClr>
              </a:solidFill>
              <a:latin typeface="Calibri" panose="020F0502020204030204"/>
              <a:ea typeface="+mn-ea"/>
              <a:cs typeface="+mn-cs"/>
            </a:rPr>
            <a:t>Benchmarking provides insights into how peer countries (comparable in performance) and leading countries (best-in-class) operate. </a:t>
          </a:r>
          <a:endParaRPr lang="en-US" sz="1200" kern="1200" dirty="0">
            <a:solidFill>
              <a:prstClr val="black">
                <a:hueOff val="0"/>
                <a:satOff val="0"/>
                <a:lumOff val="0"/>
                <a:alphaOff val="0"/>
              </a:prstClr>
            </a:solidFill>
            <a:latin typeface="Calibri" panose="020F0502020204030204"/>
            <a:ea typeface="+mn-ea"/>
            <a:cs typeface="+mn-cs"/>
          </a:endParaRPr>
        </a:p>
        <a:p>
          <a:pPr marL="57150" lvl="1" indent="0" algn="l" defTabSz="533400">
            <a:lnSpc>
              <a:spcPct val="90000"/>
            </a:lnSpc>
            <a:spcBef>
              <a:spcPct val="0"/>
            </a:spcBef>
            <a:spcAft>
              <a:spcPts val="600"/>
            </a:spcAft>
            <a:buChar char="•"/>
          </a:pPr>
          <a:r>
            <a:rPr lang="en-GB" sz="1200" kern="1200">
              <a:solidFill>
                <a:prstClr val="black">
                  <a:hueOff val="0"/>
                  <a:satOff val="0"/>
                  <a:lumOff val="0"/>
                  <a:alphaOff val="0"/>
                </a:prstClr>
              </a:solidFill>
              <a:latin typeface="Calibri" panose="020F0502020204030204"/>
              <a:ea typeface="+mn-ea"/>
              <a:cs typeface="+mn-cs"/>
            </a:rPr>
            <a:t>Helps in formulating strategies for continuous improvement and innovation, with the aim of achieving higher standards.</a:t>
          </a:r>
          <a:endParaRPr lang="en-KE" sz="1200" kern="1200" dirty="0">
            <a:solidFill>
              <a:prstClr val="black">
                <a:hueOff val="0"/>
                <a:satOff val="0"/>
                <a:lumOff val="0"/>
                <a:alphaOff val="0"/>
              </a:prstClr>
            </a:solidFill>
            <a:latin typeface="Calibri" panose="020F0502020204030204"/>
            <a:ea typeface="+mn-ea"/>
            <a:cs typeface="+mn-cs"/>
          </a:endParaRPr>
        </a:p>
        <a:p>
          <a:pPr marL="57150" lvl="1" indent="0" algn="l" defTabSz="533400">
            <a:lnSpc>
              <a:spcPct val="90000"/>
            </a:lnSpc>
            <a:spcBef>
              <a:spcPct val="0"/>
            </a:spcBef>
            <a:spcAft>
              <a:spcPts val="600"/>
            </a:spcAft>
            <a:buChar char="•"/>
          </a:pPr>
          <a:r>
            <a:rPr lang="en-GB" sz="1200" kern="1200" dirty="0">
              <a:solidFill>
                <a:prstClr val="black">
                  <a:hueOff val="0"/>
                  <a:satOff val="0"/>
                  <a:lumOff val="0"/>
                  <a:alphaOff val="0"/>
                </a:prstClr>
              </a:solidFill>
              <a:latin typeface="Calibri" panose="020F0502020204030204"/>
              <a:ea typeface="+mn-ea"/>
              <a:cs typeface="+mn-cs"/>
            </a:rPr>
            <a:t>Different countries and regions use varying nomenclature for road classification, typically based on thematic frameworks</a:t>
          </a:r>
          <a:endParaRPr lang="en-KE" sz="1200" kern="1200" dirty="0">
            <a:solidFill>
              <a:prstClr val="black">
                <a:hueOff val="0"/>
                <a:satOff val="0"/>
                <a:lumOff val="0"/>
                <a:alphaOff val="0"/>
              </a:prstClr>
            </a:solidFill>
            <a:latin typeface="Calibri" panose="020F0502020204030204"/>
            <a:ea typeface="+mn-ea"/>
            <a:cs typeface="+mn-cs"/>
          </a:endParaRPr>
        </a:p>
        <a:p>
          <a:pPr marL="57150" lvl="1" indent="0" algn="l" defTabSz="444500">
            <a:lnSpc>
              <a:spcPct val="90000"/>
            </a:lnSpc>
            <a:spcBef>
              <a:spcPct val="0"/>
            </a:spcBef>
            <a:spcAft>
              <a:spcPts val="600"/>
            </a:spcAft>
            <a:buFontTx/>
            <a:buNone/>
          </a:pPr>
          <a:r>
            <a:rPr lang="en-GB" sz="1000" i="1" kern="1200" dirty="0">
              <a:solidFill>
                <a:prstClr val="black">
                  <a:hueOff val="0"/>
                  <a:satOff val="0"/>
                  <a:lumOff val="0"/>
                  <a:alphaOff val="0"/>
                </a:prstClr>
              </a:solidFill>
              <a:latin typeface="Calibri" panose="020F0502020204030204"/>
              <a:ea typeface="+mn-ea"/>
              <a:cs typeface="+mn-cs"/>
            </a:rPr>
            <a:t>                 </a:t>
          </a:r>
          <a:endParaRPr lang="en-KE" sz="1000" i="1" kern="1200" dirty="0"/>
        </a:p>
        <a:p>
          <a:pPr marL="57150" lvl="1" indent="0" algn="l" defTabSz="444500">
            <a:lnSpc>
              <a:spcPct val="90000"/>
            </a:lnSpc>
            <a:spcBef>
              <a:spcPct val="0"/>
            </a:spcBef>
            <a:spcAft>
              <a:spcPts val="600"/>
            </a:spcAft>
            <a:buFontTx/>
            <a:buNone/>
          </a:pPr>
          <a:r>
            <a:rPr lang="en-GB" sz="1000" i="1" kern="1200" dirty="0">
              <a:solidFill>
                <a:prstClr val="black">
                  <a:hueOff val="0"/>
                  <a:satOff val="0"/>
                  <a:lumOff val="0"/>
                  <a:alphaOff val="0"/>
                </a:prstClr>
              </a:solidFill>
              <a:latin typeface="Calibri" panose="020F0502020204030204"/>
              <a:ea typeface="+mn-ea"/>
              <a:cs typeface="+mn-cs"/>
            </a:rPr>
            <a:t>                      Common Best Practices from benchmarked countries</a:t>
          </a:r>
          <a:endParaRPr lang="en-KE" sz="1000" i="1" kern="1200" dirty="0"/>
        </a:p>
      </dsp:txBody>
      <dsp:txXfrm>
        <a:off x="0" y="116696"/>
        <a:ext cx="5734670" cy="4397350"/>
      </dsp:txXfrm>
    </dsp:sp>
    <dsp:sp modelId="{5EC41F8B-9153-453E-9221-BC3A5961A5D3}">
      <dsp:nvSpPr>
        <dsp:cNvPr id="0" name=""/>
        <dsp:cNvSpPr/>
      </dsp:nvSpPr>
      <dsp:spPr>
        <a:xfrm>
          <a:off x="232515" y="105586"/>
          <a:ext cx="5502154" cy="192733"/>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1730" tIns="0" rIns="151730" bIns="0" numCol="1" spcCol="1270" anchor="ctr" anchorCtr="0">
          <a:noAutofit/>
        </a:bodyPr>
        <a:lstStyle/>
        <a:p>
          <a:pPr marL="0" lvl="0" indent="0" algn="l" defTabSz="711200">
            <a:lnSpc>
              <a:spcPct val="90000"/>
            </a:lnSpc>
            <a:spcBef>
              <a:spcPct val="0"/>
            </a:spcBef>
            <a:spcAft>
              <a:spcPct val="35000"/>
            </a:spcAft>
            <a:buNone/>
          </a:pPr>
          <a:r>
            <a:rPr lang="en-GB" sz="1600" b="1" kern="1200" dirty="0">
              <a:solidFill>
                <a:schemeClr val="tx1"/>
              </a:solidFill>
            </a:rPr>
            <a:t>4. Global best practices</a:t>
          </a:r>
          <a:endParaRPr lang="en-US" sz="1600" kern="1200" dirty="0">
            <a:solidFill>
              <a:schemeClr val="tx1"/>
            </a:solidFill>
          </a:endParaRPr>
        </a:p>
      </dsp:txBody>
      <dsp:txXfrm>
        <a:off x="241923" y="114994"/>
        <a:ext cx="5483338" cy="173917"/>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FE999FE-3201-4131-B380-0EA6C3D1D51F}" type="datetimeFigureOut">
              <a:rPr lang="en-US" smtClean="0"/>
              <a:t>11/25/2024</a:t>
            </a:fld>
            <a:endParaRPr lang="en-US"/>
          </a:p>
        </p:txBody>
      </p:sp>
      <p:sp>
        <p:nvSpPr>
          <p:cNvPr id="4" name="Slide Image Placeholder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A71400AF-3841-44C5-B4E0-D51671236574}" type="slidenum">
              <a:rPr lang="en-US" smtClean="0"/>
              <a:t>‹#›</a:t>
            </a:fld>
            <a:endParaRPr lang="en-US"/>
          </a:p>
        </p:txBody>
      </p:sp>
    </p:spTree>
    <p:extLst>
      <p:ext uri="{BB962C8B-B14F-4D97-AF65-F5344CB8AC3E}">
        <p14:creationId xmlns:p14="http://schemas.microsoft.com/office/powerpoint/2010/main" val="2991671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A71400AF-3841-44C5-B4E0-D51671236574}" type="slidenum">
              <a:rPr lang="en-US" smtClean="0"/>
              <a:t>2</a:t>
            </a:fld>
            <a:endParaRPr lang="en-US"/>
          </a:p>
        </p:txBody>
      </p:sp>
    </p:spTree>
    <p:extLst>
      <p:ext uri="{BB962C8B-B14F-4D97-AF65-F5344CB8AC3E}">
        <p14:creationId xmlns:p14="http://schemas.microsoft.com/office/powerpoint/2010/main" val="1286700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646C8-E323-5839-37C6-DF66AF215B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FBA0F-8188-67BB-0D37-4C7F68CEB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41C29D-BAC4-83F8-56C0-91FF24DAD498}"/>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F8B2F6FC-7645-424B-71B9-DA1013F99F32}"/>
              </a:ext>
            </a:extLst>
          </p:cNvPr>
          <p:cNvSpPr>
            <a:spLocks noGrp="1"/>
          </p:cNvSpPr>
          <p:nvPr>
            <p:ph type="sldNum" sz="quarter" idx="5"/>
          </p:nvPr>
        </p:nvSpPr>
        <p:spPr/>
        <p:txBody>
          <a:bodyPr/>
          <a:lstStyle/>
          <a:p>
            <a:fld id="{A71400AF-3841-44C5-B4E0-D51671236574}" type="slidenum">
              <a:rPr lang="en-US" smtClean="0"/>
              <a:t>6</a:t>
            </a:fld>
            <a:endParaRPr lang="en-US"/>
          </a:p>
        </p:txBody>
      </p:sp>
    </p:spTree>
    <p:extLst>
      <p:ext uri="{BB962C8B-B14F-4D97-AF65-F5344CB8AC3E}">
        <p14:creationId xmlns:p14="http://schemas.microsoft.com/office/powerpoint/2010/main" val="208956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2EF42-7458-CBED-9230-09D3605311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C61629-EF79-3BE1-6BD8-B888B7E70A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E0558B-ED64-C9AF-46A2-17EB5A3DDA53}"/>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BA1217E9-42B4-964A-4E9C-9CD9517A4AC1}"/>
              </a:ext>
            </a:extLst>
          </p:cNvPr>
          <p:cNvSpPr>
            <a:spLocks noGrp="1"/>
          </p:cNvSpPr>
          <p:nvPr>
            <p:ph type="sldNum" sz="quarter" idx="5"/>
          </p:nvPr>
        </p:nvSpPr>
        <p:spPr/>
        <p:txBody>
          <a:bodyPr/>
          <a:lstStyle/>
          <a:p>
            <a:fld id="{A71400AF-3841-44C5-B4E0-D51671236574}" type="slidenum">
              <a:rPr lang="en-US" smtClean="0"/>
              <a:t>7</a:t>
            </a:fld>
            <a:endParaRPr lang="en-US"/>
          </a:p>
        </p:txBody>
      </p:sp>
    </p:spTree>
    <p:extLst>
      <p:ext uri="{BB962C8B-B14F-4D97-AF65-F5344CB8AC3E}">
        <p14:creationId xmlns:p14="http://schemas.microsoft.com/office/powerpoint/2010/main" val="919810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50F9C4-D039-43E5-8736-050D4241745E}" type="slidenum">
              <a:rPr lang="en-GB" smtClean="0"/>
              <a:t>8</a:t>
            </a:fld>
            <a:endParaRPr lang="en-GB"/>
          </a:p>
        </p:txBody>
      </p:sp>
    </p:spTree>
    <p:extLst>
      <p:ext uri="{BB962C8B-B14F-4D97-AF65-F5344CB8AC3E}">
        <p14:creationId xmlns:p14="http://schemas.microsoft.com/office/powerpoint/2010/main" val="1764675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9300" y="508000"/>
            <a:ext cx="9334500" cy="1182688"/>
          </a:xfrm>
        </p:spPr>
        <p:txBody>
          <a:bodyPr>
            <a:normAutofit/>
          </a:bodyPr>
          <a:lstStyle>
            <a:lvl1pPr>
              <a:defRPr sz="3600" b="1">
                <a:solidFill>
                  <a:srgbClr val="418B35"/>
                </a:solidFill>
                <a:latin typeface="Book Antiqua" panose="02040602050305030304" pitchFamily="18" charset="0"/>
              </a:defRPr>
            </a:lvl1pPr>
          </a:lstStyle>
          <a:p>
            <a:r>
              <a:rPr lang="en-US"/>
              <a:t>Click to edit Master title style</a:t>
            </a:r>
          </a:p>
        </p:txBody>
      </p:sp>
      <p:sp>
        <p:nvSpPr>
          <p:cNvPr id="3" name="Content Placeholder 2"/>
          <p:cNvSpPr>
            <a:spLocks noGrp="1"/>
          </p:cNvSpPr>
          <p:nvPr>
            <p:ph idx="1"/>
          </p:nvPr>
        </p:nvSpPr>
        <p:spPr>
          <a:xfrm>
            <a:off x="838200" y="1825625"/>
            <a:ext cx="10515600" cy="4181475"/>
          </a:xfrm>
        </p:spPr>
        <p:txBody>
          <a:bodyPr>
            <a:normAutofit/>
          </a:bodyPr>
          <a:lstStyle>
            <a:lvl1pPr algn="just">
              <a:lnSpc>
                <a:spcPct val="150000"/>
              </a:lnSpc>
              <a:defRPr sz="2400">
                <a:latin typeface="Book Antiqua" panose="02040602050305030304" pitchFamily="18" charset="0"/>
              </a:defRPr>
            </a:lvl1pPr>
            <a:lvl2pPr algn="just">
              <a:lnSpc>
                <a:spcPct val="150000"/>
              </a:lnSpc>
              <a:defRPr sz="2400">
                <a:latin typeface="Book Antiqua" panose="02040602050305030304" pitchFamily="18" charset="0"/>
              </a:defRPr>
            </a:lvl2pPr>
            <a:lvl3pPr algn="just">
              <a:lnSpc>
                <a:spcPct val="150000"/>
              </a:lnSpc>
              <a:defRPr sz="2400">
                <a:latin typeface="Book Antiqua" panose="02040602050305030304" pitchFamily="18" charset="0"/>
              </a:defRPr>
            </a:lvl3pPr>
            <a:lvl4pPr algn="just">
              <a:lnSpc>
                <a:spcPct val="150000"/>
              </a:lnSpc>
              <a:defRPr sz="2400">
                <a:latin typeface="Book Antiqua" panose="02040602050305030304" pitchFamily="18" charset="0"/>
              </a:defRPr>
            </a:lvl4pPr>
            <a:lvl5pPr algn="just">
              <a:lnSpc>
                <a:spcPct val="150000"/>
              </a:lnSpc>
              <a:defRPr sz="2400">
                <a:latin typeface="Book Antiqua" panose="0204060205030503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142037"/>
            <a:ext cx="2743200" cy="365125"/>
          </a:xfrm>
        </p:spPr>
        <p:txBody>
          <a:bodyPr/>
          <a:lstStyle>
            <a:lvl1pPr>
              <a:defRPr>
                <a:latin typeface="Book Antiqua" panose="02040602050305030304" pitchFamily="18" charset="0"/>
              </a:defRPr>
            </a:lvl1pPr>
          </a:lstStyle>
          <a:p>
            <a:fld id="{65365D45-9845-42CF-950C-1D2E230AA270}" type="datetime1">
              <a:rPr lang="en-US" smtClean="0"/>
              <a:t>11/25/2024</a:t>
            </a:fld>
            <a:endParaRPr lang="en-US"/>
          </a:p>
        </p:txBody>
      </p:sp>
      <p:sp>
        <p:nvSpPr>
          <p:cNvPr id="5" name="Footer Placeholder 4"/>
          <p:cNvSpPr>
            <a:spLocks noGrp="1"/>
          </p:cNvSpPr>
          <p:nvPr>
            <p:ph type="ftr" sz="quarter" idx="11"/>
          </p:nvPr>
        </p:nvSpPr>
        <p:spPr>
          <a:xfrm>
            <a:off x="4038600" y="6142036"/>
            <a:ext cx="4114800" cy="365125"/>
          </a:xfrm>
        </p:spPr>
        <p:txBody>
          <a:bodyPr/>
          <a:lstStyle>
            <a:lvl1pPr>
              <a:defRPr>
                <a:latin typeface="Book Antiqua" panose="02040602050305030304" pitchFamily="18" charset="0"/>
              </a:defRPr>
            </a:lvl1pPr>
          </a:lstStyle>
          <a:p>
            <a:endParaRPr lang="en-US"/>
          </a:p>
        </p:txBody>
      </p:sp>
      <p:sp>
        <p:nvSpPr>
          <p:cNvPr id="6" name="Slide Number Placeholder 5"/>
          <p:cNvSpPr>
            <a:spLocks noGrp="1"/>
          </p:cNvSpPr>
          <p:nvPr>
            <p:ph type="sldNum" sz="quarter" idx="12"/>
          </p:nvPr>
        </p:nvSpPr>
        <p:spPr>
          <a:xfrm>
            <a:off x="8610600" y="6142035"/>
            <a:ext cx="2743200" cy="365125"/>
          </a:xfrm>
        </p:spPr>
        <p:txBody>
          <a:bodyPr/>
          <a:lstStyle>
            <a:lvl1pPr>
              <a:defRPr>
                <a:latin typeface="Book Antiqua" panose="02040602050305030304" pitchFamily="18" charset="0"/>
              </a:defRPr>
            </a:lvl1pPr>
          </a:lstStyle>
          <a:p>
            <a:fld id="{57F77CBC-9EA6-4ED3-8036-FD38B89F766A}" type="slidenum">
              <a:rPr lang="en-US" smtClean="0"/>
              <a:pPr/>
              <a:t>‹#›</a:t>
            </a:fld>
            <a:endParaRPr lang="en-US"/>
          </a:p>
        </p:txBody>
      </p:sp>
    </p:spTree>
    <p:extLst>
      <p:ext uri="{BB962C8B-B14F-4D97-AF65-F5344CB8AC3E}">
        <p14:creationId xmlns:p14="http://schemas.microsoft.com/office/powerpoint/2010/main" val="2681901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B95850E-4AD4-6047-90B0-7E3591A64C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8590" t="16001" r="18645" b="39362"/>
          <a:stretch/>
        </p:blipFill>
        <p:spPr>
          <a:xfrm>
            <a:off x="5460838" y="866016"/>
            <a:ext cx="1267289" cy="1273906"/>
          </a:xfrm>
          <a:prstGeom prst="rect">
            <a:avLst/>
          </a:prstGeom>
        </p:spPr>
      </p:pic>
      <p:sp>
        <p:nvSpPr>
          <p:cNvPr id="2" name="Title 1"/>
          <p:cNvSpPr>
            <a:spLocks noGrp="1"/>
          </p:cNvSpPr>
          <p:nvPr>
            <p:ph type="ctrTitle"/>
          </p:nvPr>
        </p:nvSpPr>
        <p:spPr>
          <a:xfrm>
            <a:off x="1524000" y="2247900"/>
            <a:ext cx="9144000" cy="1262062"/>
          </a:xfrm>
        </p:spPr>
        <p:txBody>
          <a:bodyPr anchor="b">
            <a:normAutofit/>
          </a:bodyPr>
          <a:lstStyle>
            <a:lvl1pPr algn="ctr">
              <a:defRPr sz="4400" b="1">
                <a:solidFill>
                  <a:srgbClr val="418B35"/>
                </a:solidFill>
                <a:latin typeface="Book Antiqua" panose="02040602050305030304" pitchFamily="18" charset="0"/>
              </a:defRPr>
            </a:lvl1pPr>
          </a:lstStyle>
          <a:p>
            <a:r>
              <a:rPr lang="en-US"/>
              <a:t>Click to edit Master title style</a:t>
            </a:r>
          </a:p>
        </p:txBody>
      </p:sp>
      <p:sp>
        <p:nvSpPr>
          <p:cNvPr id="3" name="Subtitle 2"/>
          <p:cNvSpPr>
            <a:spLocks noGrp="1"/>
          </p:cNvSpPr>
          <p:nvPr>
            <p:ph type="subTitle" idx="1"/>
          </p:nvPr>
        </p:nvSpPr>
        <p:spPr>
          <a:xfrm>
            <a:off x="1524000" y="3881438"/>
            <a:ext cx="9144000" cy="1223962"/>
          </a:xfrm>
        </p:spPr>
        <p:txBody>
          <a:bodyPr>
            <a:normAutofit/>
          </a:bodyPr>
          <a:lstStyle>
            <a:lvl1pPr marL="0" indent="0" algn="ctr">
              <a:buNone/>
              <a:defRPr sz="3200">
                <a:latin typeface="Book Antiqua" panose="020406020503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1524000" y="5991225"/>
            <a:ext cx="2057400" cy="365125"/>
          </a:xfrm>
        </p:spPr>
        <p:txBody>
          <a:bodyPr/>
          <a:lstStyle>
            <a:lvl1pPr>
              <a:defRPr>
                <a:latin typeface="Book Antiqua" panose="02040602050305030304" pitchFamily="18" charset="0"/>
              </a:defRPr>
            </a:lvl1pPr>
          </a:lstStyle>
          <a:p>
            <a:fld id="{EB71810E-6A22-4A20-A2AC-DCF862FF1497}" type="datetime1">
              <a:rPr lang="en-US" smtClean="0"/>
              <a:t>11/25/2024</a:t>
            </a:fld>
            <a:endParaRPr lang="en-US"/>
          </a:p>
        </p:txBody>
      </p:sp>
      <p:sp>
        <p:nvSpPr>
          <p:cNvPr id="5" name="Footer Placeholder 4"/>
          <p:cNvSpPr>
            <a:spLocks noGrp="1"/>
          </p:cNvSpPr>
          <p:nvPr>
            <p:ph type="ftr" sz="quarter" idx="11"/>
          </p:nvPr>
        </p:nvSpPr>
        <p:spPr>
          <a:xfrm>
            <a:off x="4038600" y="6013450"/>
            <a:ext cx="4114800" cy="365125"/>
          </a:xfrm>
        </p:spPr>
        <p:txBody>
          <a:bodyPr/>
          <a:lstStyle>
            <a:lvl1pPr>
              <a:defRPr>
                <a:latin typeface="Book Antiqua" panose="02040602050305030304" pitchFamily="18" charset="0"/>
              </a:defRPr>
            </a:lvl1pPr>
          </a:lstStyle>
          <a:p>
            <a:endParaRPr lang="en-US"/>
          </a:p>
        </p:txBody>
      </p:sp>
      <p:sp>
        <p:nvSpPr>
          <p:cNvPr id="6" name="Slide Number Placeholder 5"/>
          <p:cNvSpPr>
            <a:spLocks noGrp="1"/>
          </p:cNvSpPr>
          <p:nvPr>
            <p:ph type="sldNum" sz="quarter" idx="12"/>
          </p:nvPr>
        </p:nvSpPr>
        <p:spPr>
          <a:xfrm>
            <a:off x="8610600" y="5991224"/>
            <a:ext cx="2057400" cy="365125"/>
          </a:xfrm>
        </p:spPr>
        <p:txBody>
          <a:bodyPr/>
          <a:lstStyle>
            <a:lvl1pPr>
              <a:defRPr>
                <a:latin typeface="Book Antiqua" panose="02040602050305030304" pitchFamily="18" charset="0"/>
              </a:defRPr>
            </a:lvl1pPr>
          </a:lstStyle>
          <a:p>
            <a:fld id="{57F77CBC-9EA6-4ED3-8036-FD38B89F766A}" type="slidenum">
              <a:rPr lang="en-US" smtClean="0"/>
              <a:pPr/>
              <a:t>‹#›</a:t>
            </a:fld>
            <a:endParaRPr lang="en-US"/>
          </a:p>
        </p:txBody>
      </p:sp>
      <p:sp>
        <p:nvSpPr>
          <p:cNvPr id="8" name="TextBox 7"/>
          <p:cNvSpPr txBox="1"/>
          <p:nvPr userDrawn="1"/>
        </p:nvSpPr>
        <p:spPr>
          <a:xfrm>
            <a:off x="419100" y="393700"/>
            <a:ext cx="1739900" cy="1320800"/>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2932661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2700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09308-D9DF-4957-89B9-7CB413670E88}" type="datetime1">
              <a:rPr lang="en-US" smtClean="0"/>
              <a:t>11/25/2024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F77CBC-9EA6-4ED3-8036-FD38B89F766A}" type="slidenum">
              <a:rPr lang="en-US" smtClean="0"/>
              <a:t>‹#›</a:t>
            </a:fld>
            <a:endParaRPr lang="en-US"/>
          </a:p>
        </p:txBody>
      </p:sp>
      <p:pic>
        <p:nvPicPr>
          <p:cNvPr id="7" name="Pictur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98171"/>
            <a:ext cx="12192000" cy="6956171"/>
          </a:xfrm>
          <a:prstGeom prst="rect">
            <a:avLst/>
          </a:prstGeom>
        </p:spPr>
      </p:pic>
      <p:pic>
        <p:nvPicPr>
          <p:cNvPr id="9" name="Picture 8">
            <a:extLst>
              <a:ext uri="{FF2B5EF4-FFF2-40B4-BE49-F238E27FC236}">
                <a16:creationId xmlns:a16="http://schemas.microsoft.com/office/drawing/2014/main" id="{A079AD4A-E922-C944-A2B2-9599B4C99390}"/>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8590" t="16001" r="18645" b="39362"/>
          <a:stretch/>
        </p:blipFill>
        <p:spPr>
          <a:xfrm>
            <a:off x="732247" y="535843"/>
            <a:ext cx="1147267" cy="1153257"/>
          </a:xfrm>
          <a:prstGeom prst="rect">
            <a:avLst/>
          </a:prstGeom>
        </p:spPr>
      </p:pic>
      <p:sp>
        <p:nvSpPr>
          <p:cNvPr id="8" name="TextBox 7">
            <a:extLst>
              <a:ext uri="{FF2B5EF4-FFF2-40B4-BE49-F238E27FC236}">
                <a16:creationId xmlns:a16="http://schemas.microsoft.com/office/drawing/2014/main" id="{061F9A79-F245-D447-B3A6-1A0998DDB6F7}"/>
              </a:ext>
            </a:extLst>
          </p:cNvPr>
          <p:cNvSpPr txBox="1"/>
          <p:nvPr userDrawn="1"/>
        </p:nvSpPr>
        <p:spPr>
          <a:xfrm>
            <a:off x="535944" y="6582975"/>
            <a:ext cx="1673856" cy="276999"/>
          </a:xfrm>
          <a:prstGeom prst="rect">
            <a:avLst/>
          </a:prstGeom>
          <a:noFill/>
        </p:spPr>
        <p:txBody>
          <a:bodyPr wrap="none" rtlCol="0">
            <a:spAutoFit/>
          </a:bodyPr>
          <a:lstStyle/>
          <a:p>
            <a:pPr algn="l"/>
            <a:r>
              <a:rPr lang="en-US" sz="1200" b="0" i="0" u="none" strike="noStrike" kern="1200">
                <a:solidFill>
                  <a:schemeClr val="bg1"/>
                </a:solidFill>
                <a:effectLst/>
                <a:latin typeface="+mn-lt"/>
                <a:ea typeface="+mn-ea"/>
                <a:cs typeface="+mn-cs"/>
              </a:rPr>
              <a:t>ISO 9001:2015 Certified</a:t>
            </a:r>
            <a:endParaRPr lang="en-US" sz="1200">
              <a:solidFill>
                <a:schemeClr val="bg1"/>
              </a:solidFill>
            </a:endParaRPr>
          </a:p>
        </p:txBody>
      </p:sp>
      <p:pic>
        <p:nvPicPr>
          <p:cNvPr id="11" name="Picture 10">
            <a:extLst>
              <a:ext uri="{FF2B5EF4-FFF2-40B4-BE49-F238E27FC236}">
                <a16:creationId xmlns:a16="http://schemas.microsoft.com/office/drawing/2014/main" id="{582C008B-1EEF-664B-BDDC-A6E093737C0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412820" y="491913"/>
            <a:ext cx="1209006" cy="830804"/>
          </a:xfrm>
          <a:prstGeom prst="rect">
            <a:avLst/>
          </a:prstGeom>
        </p:spPr>
      </p:pic>
    </p:spTree>
    <p:extLst>
      <p:ext uri="{BB962C8B-B14F-4D97-AF65-F5344CB8AC3E}">
        <p14:creationId xmlns:p14="http://schemas.microsoft.com/office/powerpoint/2010/main" val="399058099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4"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image" Target="../media/image15.emf"/><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123" y="1574358"/>
            <a:ext cx="12192000" cy="2146143"/>
          </a:xfrm>
        </p:spPr>
        <p:txBody>
          <a:bodyPr>
            <a:normAutofit/>
          </a:bodyPr>
          <a:lstStyle/>
          <a:p>
            <a:pPr>
              <a:lnSpc>
                <a:spcPct val="100000"/>
              </a:lnSpc>
            </a:pPr>
            <a:r>
              <a:rPr lang="en-US" sz="3800" dirty="0">
                <a:latin typeface="Century Gothic" panose="020B0502020202020204" pitchFamily="34" charset="0"/>
              </a:rPr>
              <a:t>ROAD REGISTER UPDATE OVERVIEW</a:t>
            </a:r>
          </a:p>
        </p:txBody>
      </p:sp>
      <p:sp>
        <p:nvSpPr>
          <p:cNvPr id="3" name="Subtitle 2"/>
          <p:cNvSpPr>
            <a:spLocks noGrp="1"/>
          </p:cNvSpPr>
          <p:nvPr>
            <p:ph type="subTitle" idx="1"/>
          </p:nvPr>
        </p:nvSpPr>
        <p:spPr>
          <a:xfrm>
            <a:off x="1550504" y="4031739"/>
            <a:ext cx="9144000" cy="1447800"/>
          </a:xfrm>
        </p:spPr>
        <p:txBody>
          <a:bodyPr>
            <a:noAutofit/>
          </a:bodyPr>
          <a:lstStyle/>
          <a:p>
            <a:pPr lvl="0"/>
            <a:r>
              <a:rPr lang="en-US" sz="2400" dirty="0">
                <a:solidFill>
                  <a:prstClr val="black"/>
                </a:solidFill>
                <a:latin typeface="Century Gothic" panose="020B0502020202020204" pitchFamily="34" charset="0"/>
              </a:rPr>
              <a:t>PRESENTED BY </a:t>
            </a:r>
          </a:p>
          <a:p>
            <a:pPr lvl="0"/>
            <a:r>
              <a:rPr lang="en-US" sz="2400" dirty="0">
                <a:latin typeface="Century Gothic" panose="020B0502020202020204" pitchFamily="34" charset="0"/>
              </a:rPr>
              <a:t>Eng. Victor </a:t>
            </a:r>
            <a:r>
              <a:rPr lang="en-US" sz="2400" dirty="0" err="1">
                <a:latin typeface="Century Gothic" panose="020B0502020202020204" pitchFamily="34" charset="0"/>
              </a:rPr>
              <a:t>Odula</a:t>
            </a:r>
            <a:endParaRPr lang="en-US" sz="2400" dirty="0">
              <a:latin typeface="Century Gothic" panose="020B0502020202020204" pitchFamily="34" charset="0"/>
            </a:endParaRPr>
          </a:p>
          <a:p>
            <a:pPr lvl="0"/>
            <a:r>
              <a:rPr lang="en-US" sz="2400" dirty="0">
                <a:latin typeface="Century Gothic" panose="020B0502020202020204" pitchFamily="34" charset="0"/>
              </a:rPr>
              <a:t>DEPUTY DIRECTOR, POLICY AND PLANNING, KRB</a:t>
            </a:r>
          </a:p>
          <a:p>
            <a:endParaRPr lang="en-US" sz="2400" b="1" dirty="0">
              <a:latin typeface="Century Gothic" panose="020B0502020202020204" pitchFamily="34" charset="0"/>
            </a:endParaRPr>
          </a:p>
          <a:p>
            <a:endParaRPr lang="en-US" sz="2400" b="1" dirty="0">
              <a:latin typeface="Century Gothic" panose="020B0502020202020204" pitchFamily="34" charset="0"/>
            </a:endParaRPr>
          </a:p>
        </p:txBody>
      </p:sp>
      <p:pic>
        <p:nvPicPr>
          <p:cNvPr id="7" name="Picture 6">
            <a:extLst>
              <a:ext uri="{FF2B5EF4-FFF2-40B4-BE49-F238E27FC236}">
                <a16:creationId xmlns:a16="http://schemas.microsoft.com/office/drawing/2014/main" id="{0092EDE4-7C18-9140-BBA0-0B0AC12584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2546" y="5537714"/>
            <a:ext cx="1319917" cy="907020"/>
          </a:xfrm>
          <a:prstGeom prst="rect">
            <a:avLst/>
          </a:prstGeom>
        </p:spPr>
      </p:pic>
      <p:sp>
        <p:nvSpPr>
          <p:cNvPr id="8" name="Rectangle 7">
            <a:extLst>
              <a:ext uri="{FF2B5EF4-FFF2-40B4-BE49-F238E27FC236}">
                <a16:creationId xmlns:a16="http://schemas.microsoft.com/office/drawing/2014/main" id="{16AD1E79-C3FC-5F43-A0B4-57B8DAB24D55}"/>
              </a:ext>
            </a:extLst>
          </p:cNvPr>
          <p:cNvSpPr/>
          <p:nvPr/>
        </p:nvSpPr>
        <p:spPr>
          <a:xfrm>
            <a:off x="10185621" y="222637"/>
            <a:ext cx="1661822" cy="13517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8EA2AC0-4D90-8E18-C591-51C4068CECD9}"/>
              </a:ext>
            </a:extLst>
          </p:cNvPr>
          <p:cNvSpPr txBox="1"/>
          <p:nvPr/>
        </p:nvSpPr>
        <p:spPr>
          <a:xfrm>
            <a:off x="8363454" y="6148756"/>
            <a:ext cx="3971669" cy="295978"/>
          </a:xfrm>
          <a:prstGeom prst="rect">
            <a:avLst/>
          </a:prstGeom>
          <a:noFill/>
        </p:spPr>
        <p:txBody>
          <a:bodyPr wrap="square">
            <a:spAutoFit/>
          </a:bodyPr>
          <a:lstStyle/>
          <a:p>
            <a:pPr algn="ctr">
              <a:lnSpc>
                <a:spcPct val="80000"/>
              </a:lnSpc>
              <a:spcBef>
                <a:spcPts val="1000"/>
              </a:spcBef>
            </a:pPr>
            <a:r>
              <a:rPr lang="en-US" sz="1600" dirty="0">
                <a:latin typeface="Book Antiqua" panose="02040602050305030304" pitchFamily="18" charset="0"/>
              </a:rPr>
              <a:t>19</a:t>
            </a:r>
            <a:r>
              <a:rPr lang="en-US" sz="1600" baseline="30000" dirty="0">
                <a:latin typeface="Book Antiqua" panose="02040602050305030304" pitchFamily="18" charset="0"/>
              </a:rPr>
              <a:t>th</a:t>
            </a:r>
            <a:r>
              <a:rPr lang="en-US" sz="1600" dirty="0">
                <a:latin typeface="Book Antiqua" panose="02040602050305030304" pitchFamily="18" charset="0"/>
              </a:rPr>
              <a:t> November 2024</a:t>
            </a:r>
          </a:p>
        </p:txBody>
      </p:sp>
    </p:spTree>
    <p:extLst>
      <p:ext uri="{BB962C8B-B14F-4D97-AF65-F5344CB8AC3E}">
        <p14:creationId xmlns:p14="http://schemas.microsoft.com/office/powerpoint/2010/main" val="601224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CC35E7-CBE0-05C8-3395-6DFC9344033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4A6C65F-B6C2-729A-BB7D-FE01CD12091F}"/>
              </a:ext>
            </a:extLst>
          </p:cNvPr>
          <p:cNvSpPr txBox="1"/>
          <p:nvPr/>
        </p:nvSpPr>
        <p:spPr>
          <a:xfrm>
            <a:off x="1104337" y="1600006"/>
            <a:ext cx="6096000" cy="350417"/>
          </a:xfrm>
          <a:prstGeom prst="rect">
            <a:avLst/>
          </a:prstGeom>
          <a:noFill/>
        </p:spPr>
        <p:txBody>
          <a:bodyPr wrap="square">
            <a:spAutoFit/>
          </a:bodyPr>
          <a:lstStyle/>
          <a:p>
            <a:pPr lvl="1" algn="just">
              <a:lnSpc>
                <a:spcPct val="130000"/>
              </a:lnSpc>
              <a:spcBef>
                <a:spcPts val="1200"/>
              </a:spcBef>
              <a:spcAft>
                <a:spcPts val="600"/>
              </a:spcAft>
            </a:pPr>
            <a:r>
              <a:rPr lang="en-US" sz="1400" b="1" cap="all" dirty="0">
                <a:effectLst/>
                <a:latin typeface="Book Antiqua" panose="02040602050305030304" pitchFamily="18" charset="0"/>
                <a:ea typeface="Book Antiqua" panose="02040602050305030304" pitchFamily="18" charset="0"/>
                <a:cs typeface="Times New Roman" panose="02020603050405020304" pitchFamily="18" charset="0"/>
              </a:rPr>
              <a:t>4. Road Length Per County</a:t>
            </a:r>
            <a:endParaRPr lang="en-KE" sz="1400" b="1" cap="all" dirty="0">
              <a:effectLst/>
              <a:latin typeface="Book Antiqua" panose="02040602050305030304" pitchFamily="18" charset="0"/>
              <a:ea typeface="Book Antiqua" panose="02040602050305030304" pitchFamily="18" charset="0"/>
              <a:cs typeface="Times New Roman" panose="02020603050405020304" pitchFamily="18" charset="0"/>
            </a:endParaRPr>
          </a:p>
        </p:txBody>
      </p:sp>
      <p:graphicFrame>
        <p:nvGraphicFramePr>
          <p:cNvPr id="6" name="Table 5">
            <a:extLst>
              <a:ext uri="{FF2B5EF4-FFF2-40B4-BE49-F238E27FC236}">
                <a16:creationId xmlns:a16="http://schemas.microsoft.com/office/drawing/2014/main" id="{E19561FB-216D-FADD-F6CC-B1975FFB799D}"/>
              </a:ext>
            </a:extLst>
          </p:cNvPr>
          <p:cNvGraphicFramePr>
            <a:graphicFrameLocks noGrp="1"/>
          </p:cNvGraphicFramePr>
          <p:nvPr>
            <p:extLst>
              <p:ext uri="{D42A27DB-BD31-4B8C-83A1-F6EECF244321}">
                <p14:modId xmlns:p14="http://schemas.microsoft.com/office/powerpoint/2010/main" val="1434335485"/>
              </p:ext>
            </p:extLst>
          </p:nvPr>
        </p:nvGraphicFramePr>
        <p:xfrm>
          <a:off x="1412345" y="2057400"/>
          <a:ext cx="3201988" cy="2153278"/>
        </p:xfrm>
        <a:graphic>
          <a:graphicData uri="http://schemas.openxmlformats.org/drawingml/2006/table">
            <a:tbl>
              <a:tblPr firstRow="1" firstCol="1" bandRow="1"/>
              <a:tblGrid>
                <a:gridCol w="587951">
                  <a:extLst>
                    <a:ext uri="{9D8B030D-6E8A-4147-A177-3AD203B41FA5}">
                      <a16:colId xmlns:a16="http://schemas.microsoft.com/office/drawing/2014/main" val="3641186118"/>
                    </a:ext>
                  </a:extLst>
                </a:gridCol>
                <a:gridCol w="754340">
                  <a:extLst>
                    <a:ext uri="{9D8B030D-6E8A-4147-A177-3AD203B41FA5}">
                      <a16:colId xmlns:a16="http://schemas.microsoft.com/office/drawing/2014/main" val="3328889320"/>
                    </a:ext>
                  </a:extLst>
                </a:gridCol>
                <a:gridCol w="588571">
                  <a:extLst>
                    <a:ext uri="{9D8B030D-6E8A-4147-A177-3AD203B41FA5}">
                      <a16:colId xmlns:a16="http://schemas.microsoft.com/office/drawing/2014/main" val="252766702"/>
                    </a:ext>
                  </a:extLst>
                </a:gridCol>
                <a:gridCol w="588571">
                  <a:extLst>
                    <a:ext uri="{9D8B030D-6E8A-4147-A177-3AD203B41FA5}">
                      <a16:colId xmlns:a16="http://schemas.microsoft.com/office/drawing/2014/main" val="3103792608"/>
                    </a:ext>
                  </a:extLst>
                </a:gridCol>
                <a:gridCol w="682555">
                  <a:extLst>
                    <a:ext uri="{9D8B030D-6E8A-4147-A177-3AD203B41FA5}">
                      <a16:colId xmlns:a16="http://schemas.microsoft.com/office/drawing/2014/main" val="2974066221"/>
                    </a:ext>
                  </a:extLst>
                </a:gridCol>
              </a:tblGrid>
              <a:tr h="206180">
                <a:tc rowSpan="2">
                  <a:txBody>
                    <a:bodyPr/>
                    <a:lstStyle/>
                    <a:p>
                      <a:pPr algn="l">
                        <a:lnSpc>
                          <a:spcPct val="130000"/>
                        </a:lnSpc>
                        <a:spcAft>
                          <a:spcPts val="800"/>
                        </a:spcAft>
                      </a:pPr>
                      <a:r>
                        <a:rPr lang="en-GB" sz="1100" b="1" kern="10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 </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rowSpan="2">
                  <a:txBody>
                    <a:bodyPr/>
                    <a:lstStyle/>
                    <a:p>
                      <a:pPr algn="l">
                        <a:lnSpc>
                          <a:spcPct val="130000"/>
                        </a:lnSpc>
                        <a:spcAft>
                          <a:spcPts val="800"/>
                        </a:spcAft>
                      </a:pPr>
                      <a:r>
                        <a:rPr lang="en-GB" sz="1100" b="1" kern="10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County</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gridSpan="3">
                  <a:txBody>
                    <a:bodyPr/>
                    <a:lstStyle/>
                    <a:p>
                      <a:pPr algn="ctr">
                        <a:lnSpc>
                          <a:spcPct val="130000"/>
                        </a:lnSpc>
                        <a:spcAft>
                          <a:spcPts val="800"/>
                        </a:spcAft>
                      </a:pPr>
                      <a:r>
                        <a:rPr lang="en-GB" sz="1100" b="1" kern="100" dirty="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Road Category</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hMerge="1">
                  <a:txBody>
                    <a:bodyPr/>
                    <a:lstStyle/>
                    <a:p>
                      <a:endParaRPr lang="en-KE"/>
                    </a:p>
                  </a:txBody>
                  <a:tcPr/>
                </a:tc>
                <a:tc hMerge="1">
                  <a:txBody>
                    <a:bodyPr/>
                    <a:lstStyle/>
                    <a:p>
                      <a:endParaRPr lang="en-KE"/>
                    </a:p>
                  </a:txBody>
                  <a:tcPr/>
                </a:tc>
                <a:extLst>
                  <a:ext uri="{0D108BD9-81ED-4DB2-BD59-A6C34878D82A}">
                    <a16:rowId xmlns:a16="http://schemas.microsoft.com/office/drawing/2014/main" val="250919060"/>
                  </a:ext>
                </a:extLst>
              </a:tr>
              <a:tr h="318753">
                <a:tc vMerge="1">
                  <a:txBody>
                    <a:bodyPr/>
                    <a:lstStyle/>
                    <a:p>
                      <a:endParaRPr lang="en-KE"/>
                    </a:p>
                  </a:txBody>
                  <a:tcPr/>
                </a:tc>
                <a:tc vMerge="1">
                  <a:txBody>
                    <a:bodyPr/>
                    <a:lstStyle/>
                    <a:p>
                      <a:endParaRPr lang="en-KE"/>
                    </a:p>
                  </a:txBody>
                  <a:tcPr/>
                </a:tc>
                <a:tc>
                  <a:txBody>
                    <a:bodyPr/>
                    <a:lstStyle/>
                    <a:p>
                      <a:pPr algn="l">
                        <a:lnSpc>
                          <a:spcPct val="130000"/>
                        </a:lnSpc>
                        <a:spcAft>
                          <a:spcPts val="800"/>
                        </a:spcAft>
                      </a:pPr>
                      <a:r>
                        <a:rPr lang="en-GB" sz="1100" b="1" kern="10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NTR</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dirty="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County</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dirty="0">
                          <a:solidFill>
                            <a:srgbClr val="FFFFFF"/>
                          </a:solidFill>
                          <a:effectLst/>
                          <a:latin typeface="Aptos Narrow" panose="020B0004020202020204" pitchFamily="34" charset="0"/>
                          <a:ea typeface="Times New Roman" panose="02020603050405020304" pitchFamily="18" charset="0"/>
                          <a:cs typeface="Times New Roman" panose="02020603050405020304" pitchFamily="18" charset="0"/>
                        </a:rPr>
                        <a:t> Length (km)</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extLst>
                  <a:ext uri="{0D108BD9-81ED-4DB2-BD59-A6C34878D82A}">
                    <a16:rowId xmlns:a16="http://schemas.microsoft.com/office/drawing/2014/main" val="3886750427"/>
                  </a:ext>
                </a:extLst>
              </a:tr>
              <a:tr h="266494">
                <a:tc>
                  <a:txBody>
                    <a:bodyPr/>
                    <a:lstStyle/>
                    <a:p>
                      <a:pPr algn="just">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Baringo</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1,507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3,700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5,208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32241"/>
                  </a:ext>
                </a:extLst>
              </a:tr>
              <a:tr h="169333">
                <a:tc>
                  <a:txBody>
                    <a:bodyPr/>
                    <a:lstStyle/>
                    <a:p>
                      <a:pPr algn="just">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Bomet</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710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3,027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3,736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60652854"/>
                  </a:ext>
                </a:extLst>
              </a:tr>
              <a:tr h="204406">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Bungoma</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1,053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3,837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4,890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228904"/>
                  </a:ext>
                </a:extLst>
              </a:tr>
              <a:tr h="20320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Busia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698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2,548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3,246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3931890"/>
                  </a:ext>
                </a:extLst>
              </a:tr>
              <a:tr h="651078">
                <a:tc>
                  <a:txBody>
                    <a:bodyPr/>
                    <a:lstStyle/>
                    <a:p>
                      <a:pPr algn="just">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5</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err="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Elgeyo</a:t>
                      </a: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 Marakwet</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884</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1,429</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2,313</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02488467"/>
                  </a:ext>
                </a:extLst>
              </a:tr>
            </a:tbl>
          </a:graphicData>
        </a:graphic>
      </p:graphicFrame>
      <p:graphicFrame>
        <p:nvGraphicFramePr>
          <p:cNvPr id="11" name="Table 10">
            <a:extLst>
              <a:ext uri="{FF2B5EF4-FFF2-40B4-BE49-F238E27FC236}">
                <a16:creationId xmlns:a16="http://schemas.microsoft.com/office/drawing/2014/main" id="{4D8713D7-FA27-0BAF-9251-D8DAC7D15E9E}"/>
              </a:ext>
            </a:extLst>
          </p:cNvPr>
          <p:cNvGraphicFramePr>
            <a:graphicFrameLocks noGrp="1"/>
          </p:cNvGraphicFramePr>
          <p:nvPr>
            <p:extLst>
              <p:ext uri="{D42A27DB-BD31-4B8C-83A1-F6EECF244321}">
                <p14:modId xmlns:p14="http://schemas.microsoft.com/office/powerpoint/2010/main" val="2333556287"/>
              </p:ext>
            </p:extLst>
          </p:nvPr>
        </p:nvGraphicFramePr>
        <p:xfrm>
          <a:off x="1412345" y="4210678"/>
          <a:ext cx="3201988" cy="1413958"/>
        </p:xfrm>
        <a:graphic>
          <a:graphicData uri="http://schemas.openxmlformats.org/drawingml/2006/table">
            <a:tbl>
              <a:tblPr firstRow="1" firstCol="1" bandRow="1"/>
              <a:tblGrid>
                <a:gridCol w="594255">
                  <a:extLst>
                    <a:ext uri="{9D8B030D-6E8A-4147-A177-3AD203B41FA5}">
                      <a16:colId xmlns:a16="http://schemas.microsoft.com/office/drawing/2014/main" val="1302929785"/>
                    </a:ext>
                  </a:extLst>
                </a:gridCol>
                <a:gridCol w="736600">
                  <a:extLst>
                    <a:ext uri="{9D8B030D-6E8A-4147-A177-3AD203B41FA5}">
                      <a16:colId xmlns:a16="http://schemas.microsoft.com/office/drawing/2014/main" val="877666705"/>
                    </a:ext>
                  </a:extLst>
                </a:gridCol>
                <a:gridCol w="609600">
                  <a:extLst>
                    <a:ext uri="{9D8B030D-6E8A-4147-A177-3AD203B41FA5}">
                      <a16:colId xmlns:a16="http://schemas.microsoft.com/office/drawing/2014/main" val="848756880"/>
                    </a:ext>
                  </a:extLst>
                </a:gridCol>
                <a:gridCol w="584200">
                  <a:extLst>
                    <a:ext uri="{9D8B030D-6E8A-4147-A177-3AD203B41FA5}">
                      <a16:colId xmlns:a16="http://schemas.microsoft.com/office/drawing/2014/main" val="598786125"/>
                    </a:ext>
                  </a:extLst>
                </a:gridCol>
                <a:gridCol w="677333">
                  <a:extLst>
                    <a:ext uri="{9D8B030D-6E8A-4147-A177-3AD203B41FA5}">
                      <a16:colId xmlns:a16="http://schemas.microsoft.com/office/drawing/2014/main" val="715718577"/>
                    </a:ext>
                  </a:extLst>
                </a:gridCol>
              </a:tblGrid>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Embu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676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3,493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4,169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6729517"/>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Garissa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2,401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3,271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5,672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1644298"/>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Homa Bay</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2,974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3,962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5200914"/>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Isiolo</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1,650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1,895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3,545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8559616"/>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Kajiado</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2,102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7,200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9,303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1698280"/>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Kakamega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1,008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4,471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5,480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4970093"/>
                  </a:ext>
                </a:extLst>
              </a:tr>
              <a:tr h="184150">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12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Kericho</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687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3,441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4,128</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67416889"/>
                  </a:ext>
                </a:extLst>
              </a:tr>
            </a:tbl>
          </a:graphicData>
        </a:graphic>
      </p:graphicFrame>
      <p:graphicFrame>
        <p:nvGraphicFramePr>
          <p:cNvPr id="12" name="Table 11">
            <a:extLst>
              <a:ext uri="{FF2B5EF4-FFF2-40B4-BE49-F238E27FC236}">
                <a16:creationId xmlns:a16="http://schemas.microsoft.com/office/drawing/2014/main" id="{C5BA643D-A9D3-155F-FA27-7C59502A227F}"/>
              </a:ext>
            </a:extLst>
          </p:cNvPr>
          <p:cNvGraphicFramePr>
            <a:graphicFrameLocks noGrp="1"/>
          </p:cNvGraphicFramePr>
          <p:nvPr>
            <p:extLst>
              <p:ext uri="{D42A27DB-BD31-4B8C-83A1-F6EECF244321}">
                <p14:modId xmlns:p14="http://schemas.microsoft.com/office/powerpoint/2010/main" val="1873417407"/>
              </p:ext>
            </p:extLst>
          </p:nvPr>
        </p:nvGraphicFramePr>
        <p:xfrm>
          <a:off x="4882938" y="1061973"/>
          <a:ext cx="3004984" cy="4868336"/>
        </p:xfrm>
        <a:graphic>
          <a:graphicData uri="http://schemas.openxmlformats.org/drawingml/2006/table">
            <a:tbl>
              <a:tblPr firstRow="1" firstCol="1" bandRow="1"/>
              <a:tblGrid>
                <a:gridCol w="465133">
                  <a:extLst>
                    <a:ext uri="{9D8B030D-6E8A-4147-A177-3AD203B41FA5}">
                      <a16:colId xmlns:a16="http://schemas.microsoft.com/office/drawing/2014/main" val="534492015"/>
                    </a:ext>
                  </a:extLst>
                </a:gridCol>
                <a:gridCol w="770318">
                  <a:extLst>
                    <a:ext uri="{9D8B030D-6E8A-4147-A177-3AD203B41FA5}">
                      <a16:colId xmlns:a16="http://schemas.microsoft.com/office/drawing/2014/main" val="2002423521"/>
                    </a:ext>
                  </a:extLst>
                </a:gridCol>
                <a:gridCol w="445101">
                  <a:extLst>
                    <a:ext uri="{9D8B030D-6E8A-4147-A177-3AD203B41FA5}">
                      <a16:colId xmlns:a16="http://schemas.microsoft.com/office/drawing/2014/main" val="883727830"/>
                    </a:ext>
                  </a:extLst>
                </a:gridCol>
                <a:gridCol w="757165">
                  <a:extLst>
                    <a:ext uri="{9D8B030D-6E8A-4147-A177-3AD203B41FA5}">
                      <a16:colId xmlns:a16="http://schemas.microsoft.com/office/drawing/2014/main" val="2626587410"/>
                    </a:ext>
                  </a:extLst>
                </a:gridCol>
                <a:gridCol w="567267">
                  <a:extLst>
                    <a:ext uri="{9D8B030D-6E8A-4147-A177-3AD203B41FA5}">
                      <a16:colId xmlns:a16="http://schemas.microsoft.com/office/drawing/2014/main" val="137939952"/>
                    </a:ext>
                  </a:extLst>
                </a:gridCol>
              </a:tblGrid>
              <a:tr h="142970">
                <a:tc rowSpan="2">
                  <a:txBody>
                    <a:bodyPr/>
                    <a:lstStyle/>
                    <a:p>
                      <a:pPr algn="l">
                        <a:lnSpc>
                          <a:spcPct val="130000"/>
                        </a:lnSpc>
                        <a:spcAft>
                          <a:spcPts val="800"/>
                        </a:spcAft>
                      </a:pPr>
                      <a:r>
                        <a:rPr lang="en-GB" sz="1100" b="1" kern="100" dirty="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rowSpan="2">
                  <a:txBody>
                    <a:bodyPr/>
                    <a:lstStyle/>
                    <a:p>
                      <a:pPr algn="l">
                        <a:lnSpc>
                          <a:spcPct val="130000"/>
                        </a:lnSpc>
                        <a:spcAft>
                          <a:spcPts val="800"/>
                        </a:spcAft>
                      </a:pPr>
                      <a:r>
                        <a:rPr lang="en-GB" sz="1100" b="1" kern="100" dirty="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County</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gridSpan="3">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Road Category</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hMerge="1">
                  <a:txBody>
                    <a:bodyPr/>
                    <a:lstStyle/>
                    <a:p>
                      <a:endParaRPr lang="en-KE"/>
                    </a:p>
                  </a:txBody>
                  <a:tcPr/>
                </a:tc>
                <a:tc hMerge="1">
                  <a:txBody>
                    <a:bodyPr/>
                    <a:lstStyle/>
                    <a:p>
                      <a:endParaRPr lang="en-KE"/>
                    </a:p>
                  </a:txBody>
                  <a:tcPr/>
                </a:tc>
                <a:extLst>
                  <a:ext uri="{0D108BD9-81ED-4DB2-BD59-A6C34878D82A}">
                    <a16:rowId xmlns:a16="http://schemas.microsoft.com/office/drawing/2014/main" val="44918940"/>
                  </a:ext>
                </a:extLst>
              </a:tr>
              <a:tr h="584982">
                <a:tc vMerge="1">
                  <a:txBody>
                    <a:bodyPr/>
                    <a:lstStyle/>
                    <a:p>
                      <a:endParaRPr lang="en-KE"/>
                    </a:p>
                  </a:txBody>
                  <a:tcPr/>
                </a:tc>
                <a:tc vMerge="1">
                  <a:txBody>
                    <a:bodyPr/>
                    <a:lstStyle/>
                    <a:p>
                      <a:endParaRPr lang="en-KE"/>
                    </a:p>
                  </a:txBody>
                  <a:tcPr/>
                </a:tc>
                <a:tc>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NTR</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County</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dirty="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Length (km)</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extLst>
                  <a:ext uri="{0D108BD9-81ED-4DB2-BD59-A6C34878D82A}">
                    <a16:rowId xmlns:a16="http://schemas.microsoft.com/office/drawing/2014/main" val="286602708"/>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Kiambu</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1,809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5,377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7,186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12698073"/>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Kilifi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1,475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4,979</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6,454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27985536"/>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Kirinyaga</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517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2,295</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2,812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465705"/>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Kisii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827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2,520</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3,347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4408992"/>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Kisumu</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803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3,429</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4,232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17986369"/>
                  </a:ext>
                </a:extLst>
              </a:tr>
              <a:tr h="206014">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Kitui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2,157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9,800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11,957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6710106"/>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Kwale</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1,411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3,387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4,798</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07408956"/>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Laikipia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928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2,764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3,692</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26561682"/>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Lamu</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590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908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1,498</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4483900"/>
                  </a:ext>
                </a:extLst>
              </a:tr>
              <a:tr h="224932">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Machakos</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1,549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5,811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7,361</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5820617"/>
                  </a:ext>
                </a:extLst>
              </a:tr>
              <a:tr h="17661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Makueni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1,304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10,812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12,116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90183702"/>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Mandera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1,696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2,170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3,866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2645159"/>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Marsabit</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2,674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3,289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5,963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96772464"/>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Meru</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1,404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4,675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6,080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4045454"/>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Migori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896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3,187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4,083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3297256"/>
                  </a:ext>
                </a:extLst>
              </a:tr>
              <a:tr h="216516">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Mombasa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399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700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1,099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53899317"/>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Murang'a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1,060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3,990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5,051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3662368"/>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Nairobi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1,418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3,077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4,495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279821"/>
                  </a:ext>
                </a:extLst>
              </a:tr>
              <a:tr h="17780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Nakuru</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1,659</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12,847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14,505</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412904"/>
                  </a:ext>
                </a:extLst>
              </a:tr>
              <a:tr h="142970">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Nandi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687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3,032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3,719</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2974" marR="529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7362016"/>
                  </a:ext>
                </a:extLst>
              </a:tr>
            </a:tbl>
          </a:graphicData>
        </a:graphic>
      </p:graphicFrame>
      <p:graphicFrame>
        <p:nvGraphicFramePr>
          <p:cNvPr id="13" name="Table 12">
            <a:extLst>
              <a:ext uri="{FF2B5EF4-FFF2-40B4-BE49-F238E27FC236}">
                <a16:creationId xmlns:a16="http://schemas.microsoft.com/office/drawing/2014/main" id="{27DC24A1-A4BD-E1BE-24A5-850E88FD1EE9}"/>
              </a:ext>
            </a:extLst>
          </p:cNvPr>
          <p:cNvGraphicFramePr>
            <a:graphicFrameLocks noGrp="1"/>
          </p:cNvGraphicFramePr>
          <p:nvPr>
            <p:extLst>
              <p:ext uri="{D42A27DB-BD31-4B8C-83A1-F6EECF244321}">
                <p14:modId xmlns:p14="http://schemas.microsoft.com/office/powerpoint/2010/main" val="1605594389"/>
              </p:ext>
            </p:extLst>
          </p:nvPr>
        </p:nvGraphicFramePr>
        <p:xfrm>
          <a:off x="8156528" y="1482302"/>
          <a:ext cx="3527471" cy="4448007"/>
        </p:xfrm>
        <a:graphic>
          <a:graphicData uri="http://schemas.openxmlformats.org/drawingml/2006/table">
            <a:tbl>
              <a:tblPr firstRow="1" firstCol="1" bandRow="1"/>
              <a:tblGrid>
                <a:gridCol w="643880">
                  <a:extLst>
                    <a:ext uri="{9D8B030D-6E8A-4147-A177-3AD203B41FA5}">
                      <a16:colId xmlns:a16="http://schemas.microsoft.com/office/drawing/2014/main" val="3118529819"/>
                    </a:ext>
                  </a:extLst>
                </a:gridCol>
                <a:gridCol w="833055">
                  <a:extLst>
                    <a:ext uri="{9D8B030D-6E8A-4147-A177-3AD203B41FA5}">
                      <a16:colId xmlns:a16="http://schemas.microsoft.com/office/drawing/2014/main" val="3932930520"/>
                    </a:ext>
                  </a:extLst>
                </a:gridCol>
                <a:gridCol w="650822">
                  <a:extLst>
                    <a:ext uri="{9D8B030D-6E8A-4147-A177-3AD203B41FA5}">
                      <a16:colId xmlns:a16="http://schemas.microsoft.com/office/drawing/2014/main" val="4161011127"/>
                    </a:ext>
                  </a:extLst>
                </a:gridCol>
                <a:gridCol w="794962">
                  <a:extLst>
                    <a:ext uri="{9D8B030D-6E8A-4147-A177-3AD203B41FA5}">
                      <a16:colId xmlns:a16="http://schemas.microsoft.com/office/drawing/2014/main" val="1807242076"/>
                    </a:ext>
                  </a:extLst>
                </a:gridCol>
                <a:gridCol w="604752">
                  <a:extLst>
                    <a:ext uri="{9D8B030D-6E8A-4147-A177-3AD203B41FA5}">
                      <a16:colId xmlns:a16="http://schemas.microsoft.com/office/drawing/2014/main" val="1743518419"/>
                    </a:ext>
                  </a:extLst>
                </a:gridCol>
              </a:tblGrid>
              <a:tr h="156589">
                <a:tc rowSpan="2">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rowSpan="2">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County</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gridSpan="3">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Road Category</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hMerge="1">
                  <a:txBody>
                    <a:bodyPr/>
                    <a:lstStyle/>
                    <a:p>
                      <a:endParaRPr lang="en-KE"/>
                    </a:p>
                  </a:txBody>
                  <a:tcPr/>
                </a:tc>
                <a:tc hMerge="1">
                  <a:txBody>
                    <a:bodyPr/>
                    <a:lstStyle/>
                    <a:p>
                      <a:endParaRPr lang="en-KE"/>
                    </a:p>
                  </a:txBody>
                  <a:tcPr/>
                </a:tc>
                <a:extLst>
                  <a:ext uri="{0D108BD9-81ED-4DB2-BD59-A6C34878D82A}">
                    <a16:rowId xmlns:a16="http://schemas.microsoft.com/office/drawing/2014/main" val="1029819899"/>
                  </a:ext>
                </a:extLst>
              </a:tr>
              <a:tr h="638981">
                <a:tc vMerge="1">
                  <a:txBody>
                    <a:bodyPr/>
                    <a:lstStyle/>
                    <a:p>
                      <a:endParaRPr lang="en-KE"/>
                    </a:p>
                  </a:txBody>
                  <a:tcPr/>
                </a:tc>
                <a:tc vMerge="1">
                  <a:txBody>
                    <a:bodyPr/>
                    <a:lstStyle/>
                    <a:p>
                      <a:endParaRPr lang="en-KE"/>
                    </a:p>
                  </a:txBody>
                  <a:tcPr/>
                </a:tc>
                <a:tc>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NTR</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County</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tc>
                  <a:txBody>
                    <a:bodyPr/>
                    <a:lstStyle/>
                    <a:p>
                      <a:pPr algn="l">
                        <a:lnSpc>
                          <a:spcPct val="130000"/>
                        </a:lnSpc>
                        <a:spcAft>
                          <a:spcPts val="800"/>
                        </a:spcAft>
                      </a:pPr>
                      <a:r>
                        <a:rPr lang="en-GB" sz="1100" b="1" kern="100" dirty="0">
                          <a:solidFill>
                            <a:srgbClr val="FFFFFF"/>
                          </a:solidFill>
                          <a:effectLst/>
                          <a:latin typeface="Aptos" panose="020B0004020202020204" pitchFamily="34" charset="0"/>
                          <a:ea typeface="Times New Roman" panose="02020603050405020304" pitchFamily="18" charset="0"/>
                          <a:cs typeface="Times New Roman" panose="02020603050405020304" pitchFamily="18" charset="0"/>
                        </a:rPr>
                        <a:t> Length (km)</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38135"/>
                    </a:solidFill>
                  </a:tcPr>
                </a:tc>
                <a:extLst>
                  <a:ext uri="{0D108BD9-81ED-4DB2-BD59-A6C34878D82A}">
                    <a16:rowId xmlns:a16="http://schemas.microsoft.com/office/drawing/2014/main" val="2308340776"/>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Narok</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1,809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8,075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9,884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9917891"/>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Nyamira</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408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1,394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1,802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32488966"/>
                  </a:ext>
                </a:extLst>
              </a:tr>
              <a:tr h="26345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Nyandarua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624</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4,797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5,421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5439417"/>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Nyeri</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959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3,738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4,697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7507894"/>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Samburu</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1,296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2,187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3,483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5604271"/>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Siaya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807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3,617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4,424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0703576"/>
                  </a:ext>
                </a:extLst>
              </a:tr>
              <a:tr h="22729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 Taveta</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1,310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4,840</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6,150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4092950"/>
                  </a:ext>
                </a:extLst>
              </a:tr>
              <a:tr h="237066">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39</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 River</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1,454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3,887</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5,341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772272"/>
                  </a:ext>
                </a:extLst>
              </a:tr>
              <a:tr h="186267">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 Nithi</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471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1,615</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2,086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4729815"/>
                  </a:ext>
                </a:extLst>
              </a:tr>
              <a:tr h="187473">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 </a:t>
                      </a:r>
                      <a:r>
                        <a:rPr lang="en-GB"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Nzoia</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610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2,214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2,824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19385131"/>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42</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Turkana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2,410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3,603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6,013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70464684"/>
                  </a:ext>
                </a:extLst>
              </a:tr>
              <a:tr h="232218">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43</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U. Gishu</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1,108</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4,157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5,265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7548991"/>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44</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Vihiga</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341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941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1,281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7014174"/>
                  </a:ext>
                </a:extLst>
              </a:tr>
              <a:tr h="156589">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Wajir</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2,821</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4,756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7,577</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0683890"/>
                  </a:ext>
                </a:extLst>
              </a:tr>
              <a:tr h="313525">
                <a:tc>
                  <a:txBody>
                    <a:bodyPr/>
                    <a:lstStyle/>
                    <a:p>
                      <a:pPr algn="just">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46</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W. </a:t>
                      </a:r>
                      <a:r>
                        <a:rPr lang="en-GB" sz="1100"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pokot</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975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1,935</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2,911</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19578154"/>
                  </a:ext>
                </a:extLst>
              </a:tr>
              <a:tr h="313525">
                <a:tc>
                  <a:txBody>
                    <a:bodyPr/>
                    <a:lstStyle/>
                    <a:p>
                      <a:pPr algn="l">
                        <a:lnSpc>
                          <a:spcPct val="130000"/>
                        </a:lnSpc>
                        <a:spcAft>
                          <a:spcPts val="800"/>
                        </a:spcAft>
                      </a:pPr>
                      <a:r>
                        <a:rPr lang="en-GB" sz="1100" b="1" kern="100">
                          <a:effectLst/>
                          <a:latin typeface="Aptos" panose="020B0004020202020204" pitchFamily="34" charset="0"/>
                          <a:ea typeface="Times New Roman" panose="02020603050405020304" pitchFamily="18" charset="0"/>
                          <a:cs typeface="Times New Roman" panose="02020603050405020304" pitchFamily="18" charset="0"/>
                        </a:rPr>
                        <a:t> </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b="1" kern="100">
                          <a:effectLst/>
                          <a:latin typeface="Aptos" panose="020B0004020202020204" pitchFamily="34" charset="0"/>
                          <a:ea typeface="Times New Roman" panose="02020603050405020304" pitchFamily="18" charset="0"/>
                          <a:cs typeface="Times New Roman" panose="02020603050405020304" pitchFamily="18" charset="0"/>
                        </a:rPr>
                        <a:t>Grand Total</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b="1" kern="100">
                          <a:effectLst/>
                          <a:latin typeface="Aptos" panose="020B0004020202020204" pitchFamily="34" charset="0"/>
                          <a:ea typeface="Times New Roman" panose="02020603050405020304" pitchFamily="18" charset="0"/>
                          <a:cs typeface="Times New Roman" panose="02020603050405020304" pitchFamily="18" charset="0"/>
                        </a:rPr>
                        <a:t>57,030</a:t>
                      </a:r>
                      <a:endParaRPr lang="en-KE" sz="1100" kern="10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b="1" kern="100" dirty="0">
                          <a:effectLst/>
                          <a:latin typeface="Aptos" panose="020B0004020202020204" pitchFamily="34" charset="0"/>
                          <a:ea typeface="Times New Roman" panose="02020603050405020304" pitchFamily="18" charset="0"/>
                          <a:cs typeface="Times New Roman" panose="02020603050405020304" pitchFamily="18" charset="0"/>
                        </a:rPr>
                        <a:t>182,092</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30000"/>
                        </a:lnSpc>
                        <a:spcAft>
                          <a:spcPts val="800"/>
                        </a:spcAft>
                      </a:pPr>
                      <a:r>
                        <a:rPr lang="en-GB" sz="1100" b="1" kern="100" dirty="0">
                          <a:effectLst/>
                          <a:latin typeface="Aptos" panose="020B0004020202020204" pitchFamily="34" charset="0"/>
                          <a:ea typeface="Times New Roman" panose="02020603050405020304" pitchFamily="18" charset="0"/>
                          <a:cs typeface="Times New Roman" panose="02020603050405020304" pitchFamily="18" charset="0"/>
                        </a:rPr>
                        <a:t>239,122</a:t>
                      </a:r>
                      <a:endParaRPr lang="en-KE" sz="1100" kern="100" dirty="0">
                        <a:effectLst/>
                        <a:latin typeface="Book Antiqua" panose="02040602050305030304" pitchFamily="18" charset="0"/>
                        <a:ea typeface="Calibri" panose="020F0502020204030204" pitchFamily="34" charset="0"/>
                        <a:cs typeface="Arial" panose="020B0604020202020204" pitchFamily="34" charset="0"/>
                      </a:endParaRPr>
                    </a:p>
                  </a:txBody>
                  <a:tcPr marL="53307" marR="5330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1675552"/>
                  </a:ext>
                </a:extLst>
              </a:tr>
            </a:tbl>
          </a:graphicData>
        </a:graphic>
      </p:graphicFrame>
      <p:sp>
        <p:nvSpPr>
          <p:cNvPr id="2" name="Title 1">
            <a:extLst>
              <a:ext uri="{FF2B5EF4-FFF2-40B4-BE49-F238E27FC236}">
                <a16:creationId xmlns:a16="http://schemas.microsoft.com/office/drawing/2014/main" id="{69093BFA-65FF-921F-C8E6-7C1BABBC72B6}"/>
              </a:ext>
            </a:extLst>
          </p:cNvPr>
          <p:cNvSpPr txBox="1">
            <a:spLocks/>
          </p:cNvSpPr>
          <p:nvPr/>
        </p:nvSpPr>
        <p:spPr>
          <a:xfrm>
            <a:off x="1977329" y="57752"/>
            <a:ext cx="9334500"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dirty="0"/>
              <a:t>RESULTS</a:t>
            </a:r>
            <a:endParaRPr lang="en-US" b="1" kern="1200" dirty="0">
              <a:latin typeface="Book Antiqua" panose="02040602050305030304" pitchFamily="18" charset="0"/>
              <a:ea typeface="+mj-ea"/>
              <a:cs typeface="+mj-cs"/>
            </a:endParaRPr>
          </a:p>
        </p:txBody>
      </p:sp>
    </p:spTree>
    <p:extLst>
      <p:ext uri="{BB962C8B-B14F-4D97-AF65-F5344CB8AC3E}">
        <p14:creationId xmlns:p14="http://schemas.microsoft.com/office/powerpoint/2010/main" val="150480907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tile tx="0" ty="0" sx="100000" sy="100000" flip="none" algn="tl"/>
        </a:blipFill>
        <a:effectLst/>
      </p:bgPr>
    </p:bg>
    <p:spTree>
      <p:nvGrpSpPr>
        <p:cNvPr id="1" name=""/>
        <p:cNvGrpSpPr/>
        <p:nvPr/>
      </p:nvGrpSpPr>
      <p:grpSpPr>
        <a:xfrm>
          <a:off x="0" y="0"/>
          <a:ext cx="0" cy="0"/>
          <a:chOff x="0" y="0"/>
          <a:chExt cx="0" cy="0"/>
        </a:xfrm>
      </p:grpSpPr>
      <p:pic>
        <p:nvPicPr>
          <p:cNvPr id="9" name="Picture 8" descr="Car driving in the hills on a sunny day">
            <a:extLst>
              <a:ext uri="{FF2B5EF4-FFF2-40B4-BE49-F238E27FC236}">
                <a16:creationId xmlns:a16="http://schemas.microsoft.com/office/drawing/2014/main" id="{FE18D108-FF00-0C16-375B-BA3C676E35AB}"/>
              </a:ext>
            </a:extLst>
          </p:cNvPr>
          <p:cNvPicPr>
            <a:picLocks noChangeAspect="1"/>
          </p:cNvPicPr>
          <p:nvPr/>
        </p:nvPicPr>
        <p:blipFill>
          <a:blip r:embed="rId3" cstate="print">
            <a:alphaModFix amt="13000"/>
            <a:extLst>
              <a:ext uri="{28A0092B-C50C-407E-A947-70E740481C1C}">
                <a14:useLocalDpi xmlns:a14="http://schemas.microsoft.com/office/drawing/2010/main" val="0"/>
              </a:ext>
            </a:extLst>
          </a:blip>
          <a:stretch>
            <a:fillRect/>
          </a:stretch>
        </p:blipFill>
        <p:spPr>
          <a:xfrm>
            <a:off x="1" y="-143934"/>
            <a:ext cx="12192000" cy="7001933"/>
          </a:xfrm>
          <a:prstGeom prst="rect">
            <a:avLst/>
          </a:prstGeom>
          <a:effectLst>
            <a:softEdge rad="1155700"/>
          </a:effectLst>
        </p:spPr>
      </p:pic>
      <p:sp>
        <p:nvSpPr>
          <p:cNvPr id="5" name="Content Placeholder 2"/>
          <p:cNvSpPr>
            <a:spLocks noGrp="1"/>
          </p:cNvSpPr>
          <p:nvPr>
            <p:ph idx="1"/>
          </p:nvPr>
        </p:nvSpPr>
        <p:spPr>
          <a:xfrm>
            <a:off x="1027816" y="5868536"/>
            <a:ext cx="10134915" cy="655094"/>
          </a:xfrm>
        </p:spPr>
        <p:txBody>
          <a:bodyPr>
            <a:normAutofit/>
          </a:bodyPr>
          <a:lstStyle/>
          <a:p>
            <a:pPr marL="457200" lvl="1" indent="0">
              <a:buSzPct val="150000"/>
              <a:buNone/>
            </a:pPr>
            <a:endParaRPr lang="en-US"/>
          </a:p>
          <a:p>
            <a:pPr>
              <a:buSzPct val="150000"/>
              <a:buFont typeface="Wingdings" panose="05000000000000000000" pitchFamily="2" charset="2"/>
              <a:buChar char="§"/>
            </a:pPr>
            <a:endParaRPr lang="en-US"/>
          </a:p>
          <a:p>
            <a:pPr>
              <a:buFont typeface="Wingdings" panose="05000000000000000000" pitchFamily="2" charset="2"/>
              <a:buChar char="Ø"/>
            </a:pPr>
            <a:endParaRPr lang="en-GB" altLang="en-US" sz="3000">
              <a:latin typeface="Times New Roman" panose="02020603050405020304" pitchFamily="18" charset="0"/>
              <a:cs typeface="Times New Roman" panose="02020603050405020304" pitchFamily="18" charset="0"/>
            </a:endParaRPr>
          </a:p>
          <a:p>
            <a:pPr marL="0" indent="0">
              <a:buNone/>
            </a:pPr>
            <a:endParaRPr lang="en-US"/>
          </a:p>
        </p:txBody>
      </p:sp>
      <p:sp>
        <p:nvSpPr>
          <p:cNvPr id="13" name="Title 12"/>
          <p:cNvSpPr>
            <a:spLocks noGrp="1"/>
          </p:cNvSpPr>
          <p:nvPr>
            <p:ph type="title"/>
          </p:nvPr>
        </p:nvSpPr>
        <p:spPr>
          <a:xfrm>
            <a:off x="2019300" y="365125"/>
            <a:ext cx="9334500" cy="412797"/>
          </a:xfrm>
        </p:spPr>
        <p:txBody>
          <a:bodyPr>
            <a:normAutofit fontScale="90000"/>
          </a:bodyPr>
          <a:lstStyle/>
          <a:p>
            <a:r>
              <a:rPr lang="en-US" dirty="0"/>
              <a:t>Key Highlights in The New Register</a:t>
            </a:r>
          </a:p>
        </p:txBody>
      </p:sp>
      <p:sp>
        <p:nvSpPr>
          <p:cNvPr id="3" name="TextBox 2">
            <a:extLst>
              <a:ext uri="{FF2B5EF4-FFF2-40B4-BE49-F238E27FC236}">
                <a16:creationId xmlns:a16="http://schemas.microsoft.com/office/drawing/2014/main" id="{6AF4349A-37B2-4C1E-3F65-5F9D305BDA49}"/>
              </a:ext>
            </a:extLst>
          </p:cNvPr>
          <p:cNvSpPr txBox="1"/>
          <p:nvPr/>
        </p:nvSpPr>
        <p:spPr>
          <a:xfrm>
            <a:off x="1845732" y="1344383"/>
            <a:ext cx="8873067" cy="4512517"/>
          </a:xfrm>
          <a:prstGeom prst="rect">
            <a:avLst/>
          </a:prstGeom>
          <a:noFill/>
        </p:spPr>
        <p:txBody>
          <a:bodyPr wrap="square">
            <a:spAutoFit/>
          </a:bodyPr>
          <a:lstStyle/>
          <a:p>
            <a:pPr marL="342900" lvl="0" indent="-342900" algn="just">
              <a:lnSpc>
                <a:spcPct val="130000"/>
              </a:lnSpc>
              <a:spcBef>
                <a:spcPts val="600"/>
              </a:spcBef>
              <a:spcAft>
                <a:spcPts val="1200"/>
              </a:spcAft>
              <a:buFont typeface="+mj-lt"/>
              <a:buAutoNum type="arabicPeriod"/>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New major roads classified in Class S in accordance with Nairobi Expressway, Nairobi Southern bypass, Eldoret Southern bypass and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Dongo</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Kundu bypass and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Miritini-Mwache-Kipevu</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Link road.</a:t>
            </a:r>
            <a:endParaRPr lang="en-KE"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endParaRPr>
          </a:p>
          <a:p>
            <a:pPr marL="342900" lvl="0" indent="-342900" algn="just">
              <a:lnSpc>
                <a:spcPct val="130000"/>
              </a:lnSpc>
              <a:spcBef>
                <a:spcPts val="600"/>
              </a:spcBef>
              <a:spcAft>
                <a:spcPts val="1200"/>
              </a:spcAft>
              <a:buFont typeface="+mj-lt"/>
              <a:buAutoNum type="arabicPeriod"/>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Major changes to the NTR network :</a:t>
            </a:r>
            <a:endParaRPr lang="en-KE"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endParaRPr>
          </a:p>
          <a:p>
            <a:pPr marL="800100" lvl="1" indent="-342900" algn="just">
              <a:lnSpc>
                <a:spcPct val="130000"/>
              </a:lnSpc>
              <a:spcBef>
                <a:spcPts val="600"/>
              </a:spcBef>
              <a:spcAft>
                <a:spcPts val="600"/>
              </a:spcAft>
              <a:buFont typeface="+mj-lt"/>
              <a:buAutoNum type="alphaLcParenR"/>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Road A5, which originally terminated at A8 in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Emali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has been extended to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Kithimani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The new full alignment of Road A5 now runs from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Emali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through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Ukia</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Itangine</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Wamunyu</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Makutano</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and ends at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Kithimani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a:t>
            </a:r>
            <a:endParaRPr lang="en-KE"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endParaRPr>
          </a:p>
          <a:p>
            <a:pPr marL="800100" lvl="1" indent="-342900" algn="just">
              <a:lnSpc>
                <a:spcPct val="130000"/>
              </a:lnSpc>
              <a:spcBef>
                <a:spcPts val="600"/>
              </a:spcBef>
              <a:spcAft>
                <a:spcPts val="600"/>
              </a:spcAft>
              <a:buFont typeface="+mj-lt"/>
              <a:buAutoNum type="alphaLcParenR"/>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Road A3, which previously commenced at Thika and ended at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Liboi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has been revised to start at Flyover, passing through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Magumu</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 Thika, Garissa and continuing to </a:t>
            </a:r>
            <a:r>
              <a:rPr lang="en-GB" sz="1600" dirty="0" err="1">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Liboi</a:t>
            </a: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a:t>
            </a:r>
            <a:endParaRPr lang="en-KE"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endParaRPr>
          </a:p>
          <a:p>
            <a:pPr marL="342900" lvl="0" indent="-342900" algn="just">
              <a:lnSpc>
                <a:spcPct val="130000"/>
              </a:lnSpc>
              <a:spcBef>
                <a:spcPts val="600"/>
              </a:spcBef>
              <a:spcAft>
                <a:spcPts val="600"/>
              </a:spcAft>
              <a:buFont typeface="+mj-lt"/>
              <a:buAutoNum type="arabicPeriod"/>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Old alignments maintained in the NTR network and listed in the Road Register</a:t>
            </a:r>
            <a:endParaRPr lang="en-KE"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endParaRPr>
          </a:p>
          <a:p>
            <a:pPr marL="342900" lvl="0" indent="-342900" algn="just">
              <a:lnSpc>
                <a:spcPct val="130000"/>
              </a:lnSpc>
              <a:spcBef>
                <a:spcPts val="600"/>
              </a:spcBef>
              <a:spcAft>
                <a:spcPts val="600"/>
              </a:spcAft>
              <a:buFont typeface="+mj-lt"/>
              <a:buAutoNum type="arabicPeriod"/>
            </a:pPr>
            <a:r>
              <a:rPr lang="en-GB" sz="1600" dirty="0">
                <a:solidFill>
                  <a:schemeClr val="bg2">
                    <a:lumMod val="10000"/>
                  </a:schemeClr>
                </a:solidFill>
                <a:effectLst>
                  <a:outerShdw blurRad="38100" dist="38100" dir="2700000" algn="tl">
                    <a:srgbClr val="000000">
                      <a:alpha val="43137"/>
                    </a:srgbClr>
                  </a:outerShdw>
                </a:effectLst>
                <a:latin typeface="Book Antiqua" panose="02040602050305030304" pitchFamily="18" charset="0"/>
                <a:ea typeface="Calibri" panose="020F0502020204030204" pitchFamily="34" charset="0"/>
                <a:cs typeface="Arial" panose="020B0604020202020204" pitchFamily="34" charset="0"/>
              </a:rPr>
              <a:t>Annuity Roads that were gazetted in 2021 updated in the new road register</a:t>
            </a:r>
            <a:r>
              <a:rPr lang="en-GB" sz="1600" dirty="0">
                <a:effectLst/>
                <a:latin typeface="Book Antiqua" panose="02040602050305030304" pitchFamily="18" charset="0"/>
                <a:ea typeface="Calibri" panose="020F0502020204030204" pitchFamily="34" charset="0"/>
                <a:cs typeface="Arial" panose="020B0604020202020204" pitchFamily="34" charset="0"/>
              </a:rPr>
              <a:t>. </a:t>
            </a:r>
            <a:endParaRPr lang="en-KE" sz="1600" dirty="0">
              <a:effectLst/>
              <a:latin typeface="Book Antiqua" panose="02040602050305030304" pitchFamily="18"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23243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0"/>
            <a:lum/>
          </a:blip>
          <a:srcRect/>
          <a:tile tx="0" ty="0" sx="100000" sy="100000" flip="none" algn="tl"/>
        </a:blipFill>
        <a:effectLst/>
      </p:bgPr>
    </p:bg>
    <p:spTree>
      <p:nvGrpSpPr>
        <p:cNvPr id="1" name="">
          <a:extLst>
            <a:ext uri="{FF2B5EF4-FFF2-40B4-BE49-F238E27FC236}">
              <a16:creationId xmlns:a16="http://schemas.microsoft.com/office/drawing/2014/main" id="{D213BE82-6AF6-8A2A-2887-C855A0E42D94}"/>
            </a:ext>
          </a:extLst>
        </p:cNvPr>
        <p:cNvGrpSpPr/>
        <p:nvPr/>
      </p:nvGrpSpPr>
      <p:grpSpPr>
        <a:xfrm>
          <a:off x="0" y="0"/>
          <a:ext cx="0" cy="0"/>
          <a:chOff x="0" y="0"/>
          <a:chExt cx="0" cy="0"/>
        </a:xfrm>
      </p:grpSpPr>
      <p:pic>
        <p:nvPicPr>
          <p:cNvPr id="9" name="Picture 8" descr="Car driving in the hills on a sunny day">
            <a:extLst>
              <a:ext uri="{FF2B5EF4-FFF2-40B4-BE49-F238E27FC236}">
                <a16:creationId xmlns:a16="http://schemas.microsoft.com/office/drawing/2014/main" id="{AFCBFB5A-24B8-272E-C13A-B9DFF1F1781F}"/>
              </a:ext>
            </a:extLst>
          </p:cNvPr>
          <p:cNvPicPr>
            <a:picLocks noChangeAspect="1"/>
          </p:cNvPicPr>
          <p:nvPr/>
        </p:nvPicPr>
        <p:blipFill>
          <a:blip r:embed="rId3" cstate="print">
            <a:alphaModFix amt="13000"/>
            <a:extLst>
              <a:ext uri="{28A0092B-C50C-407E-A947-70E740481C1C}">
                <a14:useLocalDpi xmlns:a14="http://schemas.microsoft.com/office/drawing/2010/main" val="0"/>
              </a:ext>
            </a:extLst>
          </a:blip>
          <a:stretch>
            <a:fillRect/>
          </a:stretch>
        </p:blipFill>
        <p:spPr>
          <a:xfrm>
            <a:off x="1" y="-143934"/>
            <a:ext cx="12192000" cy="7001933"/>
          </a:xfrm>
          <a:prstGeom prst="rect">
            <a:avLst/>
          </a:prstGeom>
          <a:effectLst>
            <a:softEdge rad="1155700"/>
          </a:effectLst>
        </p:spPr>
      </p:pic>
      <p:sp>
        <p:nvSpPr>
          <p:cNvPr id="5" name="Content Placeholder 2">
            <a:extLst>
              <a:ext uri="{FF2B5EF4-FFF2-40B4-BE49-F238E27FC236}">
                <a16:creationId xmlns:a16="http://schemas.microsoft.com/office/drawing/2014/main" id="{8CA9F4C4-DA13-DF00-2C2D-C5FC648A834A}"/>
              </a:ext>
            </a:extLst>
          </p:cNvPr>
          <p:cNvSpPr>
            <a:spLocks noGrp="1"/>
          </p:cNvSpPr>
          <p:nvPr>
            <p:ph idx="1"/>
          </p:nvPr>
        </p:nvSpPr>
        <p:spPr>
          <a:xfrm>
            <a:off x="1027816" y="5868536"/>
            <a:ext cx="10134915" cy="655094"/>
          </a:xfrm>
        </p:spPr>
        <p:txBody>
          <a:bodyPr>
            <a:normAutofit/>
          </a:bodyPr>
          <a:lstStyle/>
          <a:p>
            <a:pPr marL="457200" lvl="1" indent="0">
              <a:buSzPct val="150000"/>
              <a:buNone/>
            </a:pPr>
            <a:endParaRPr lang="en-US"/>
          </a:p>
          <a:p>
            <a:pPr>
              <a:buSzPct val="150000"/>
              <a:buFont typeface="Wingdings" panose="05000000000000000000" pitchFamily="2" charset="2"/>
              <a:buChar char="§"/>
            </a:pPr>
            <a:endParaRPr lang="en-US"/>
          </a:p>
          <a:p>
            <a:pPr>
              <a:buFont typeface="Wingdings" panose="05000000000000000000" pitchFamily="2" charset="2"/>
              <a:buChar char="Ø"/>
            </a:pPr>
            <a:endParaRPr lang="en-GB" altLang="en-US" sz="3000">
              <a:latin typeface="Times New Roman" panose="02020603050405020304" pitchFamily="18" charset="0"/>
              <a:cs typeface="Times New Roman" panose="02020603050405020304" pitchFamily="18" charset="0"/>
            </a:endParaRPr>
          </a:p>
          <a:p>
            <a:pPr marL="0" indent="0">
              <a:buNone/>
            </a:pPr>
            <a:endParaRPr lang="en-US"/>
          </a:p>
        </p:txBody>
      </p:sp>
      <p:sp>
        <p:nvSpPr>
          <p:cNvPr id="13" name="Title 12">
            <a:extLst>
              <a:ext uri="{FF2B5EF4-FFF2-40B4-BE49-F238E27FC236}">
                <a16:creationId xmlns:a16="http://schemas.microsoft.com/office/drawing/2014/main" id="{0052011B-007A-30F0-F280-6B9C6A79A493}"/>
              </a:ext>
            </a:extLst>
          </p:cNvPr>
          <p:cNvSpPr>
            <a:spLocks noGrp="1"/>
          </p:cNvSpPr>
          <p:nvPr>
            <p:ph type="title"/>
          </p:nvPr>
        </p:nvSpPr>
        <p:spPr>
          <a:xfrm>
            <a:off x="2120900" y="584006"/>
            <a:ext cx="4643967" cy="412797"/>
          </a:xfrm>
        </p:spPr>
        <p:txBody>
          <a:bodyPr>
            <a:normAutofit fontScale="90000"/>
          </a:bodyPr>
          <a:lstStyle/>
          <a:p>
            <a:r>
              <a:rPr lang="en-US" dirty="0"/>
              <a:t>EMERGING ISSUES</a:t>
            </a:r>
          </a:p>
        </p:txBody>
      </p:sp>
      <p:sp>
        <p:nvSpPr>
          <p:cNvPr id="3" name="TextBox 2">
            <a:extLst>
              <a:ext uri="{FF2B5EF4-FFF2-40B4-BE49-F238E27FC236}">
                <a16:creationId xmlns:a16="http://schemas.microsoft.com/office/drawing/2014/main" id="{48EAF1DA-F0DD-68BC-8D31-905BEEAF2FF7}"/>
              </a:ext>
            </a:extLst>
          </p:cNvPr>
          <p:cNvSpPr txBox="1"/>
          <p:nvPr/>
        </p:nvSpPr>
        <p:spPr>
          <a:xfrm>
            <a:off x="1845732" y="1344383"/>
            <a:ext cx="8873067" cy="3831818"/>
          </a:xfrm>
          <a:prstGeom prst="rect">
            <a:avLst/>
          </a:prstGeom>
          <a:noFill/>
        </p:spPr>
        <p:txBody>
          <a:bodyPr wrap="square">
            <a:spAutoFit/>
          </a:bodyPr>
          <a:lstStyle/>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How should the bypasses of existing and upcoming roads should be classified?</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Security roads are under the office of the president, and they have to be maintained by National Government because they are special purpose roads. Must they be NTR</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LVSR – Do they automatically become NTR?   </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There is need to create class C roads in Nairobi and Mombasa. </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There are roads of strategic importance that cannot be left to county government including roads that lead to the ports of entry. </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Some roads are very strategic in terms of serving public utilities, yet they do not have the required road reserves. </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Road naming is an issue and it’s important that sectioning considers the reporting and work plan. </a:t>
            </a:r>
          </a:p>
          <a:p>
            <a:pPr marL="342900" lvl="0" indent="-342900" algn="just">
              <a:spcBef>
                <a:spcPts val="600"/>
              </a:spcBef>
              <a:buFont typeface="+mj-lt"/>
              <a:buAutoNum type="romanLcPeriod"/>
            </a:pPr>
            <a:r>
              <a:rPr lang="en-GB" sz="1600" dirty="0">
                <a:effectLst/>
                <a:latin typeface="Book Antiqua" panose="02040602050305030304" pitchFamily="18" charset="0"/>
                <a:ea typeface="Calibri" panose="020F0502020204030204" pitchFamily="34" charset="0"/>
                <a:cs typeface="Arial" panose="020B0604020202020204" pitchFamily="34" charset="0"/>
              </a:rPr>
              <a:t>Urban trunk roads to be reviewed every 2 years because their counting in urbanizing at a high rate. </a:t>
            </a:r>
          </a:p>
        </p:txBody>
      </p:sp>
    </p:spTree>
    <p:extLst>
      <p:ext uri="{BB962C8B-B14F-4D97-AF65-F5344CB8AC3E}">
        <p14:creationId xmlns:p14="http://schemas.microsoft.com/office/powerpoint/2010/main" val="2010802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EEA46-40AF-2DAE-DB90-E1F13B0C45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878D15-D1E2-52AA-E8DA-80164F84FACA}"/>
              </a:ext>
            </a:extLst>
          </p:cNvPr>
          <p:cNvSpPr>
            <a:spLocks noGrp="1"/>
          </p:cNvSpPr>
          <p:nvPr>
            <p:ph type="title"/>
          </p:nvPr>
        </p:nvSpPr>
        <p:spPr>
          <a:xfrm>
            <a:off x="2077093" y="724776"/>
            <a:ext cx="9334500" cy="603281"/>
          </a:xfrm>
        </p:spPr>
        <p:txBody>
          <a:bodyPr>
            <a:noAutofit/>
          </a:bodyPr>
          <a:lstStyle/>
          <a:p>
            <a:r>
              <a:rPr lang="en-US" sz="3000" dirty="0"/>
              <a:t>WAY FORWARD ON ROAD REGISTER GAZETTEMENT</a:t>
            </a:r>
          </a:p>
        </p:txBody>
      </p:sp>
      <p:pic>
        <p:nvPicPr>
          <p:cNvPr id="5" name="Picture 4">
            <a:extLst>
              <a:ext uri="{FF2B5EF4-FFF2-40B4-BE49-F238E27FC236}">
                <a16:creationId xmlns:a16="http://schemas.microsoft.com/office/drawing/2014/main" id="{95AE6388-0393-7E33-B3FF-E19A8DC2CC1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45610" y="572906"/>
            <a:ext cx="1319917" cy="907020"/>
          </a:xfrm>
          <a:prstGeom prst="rect">
            <a:avLst/>
          </a:prstGeom>
        </p:spPr>
      </p:pic>
      <p:sp>
        <p:nvSpPr>
          <p:cNvPr id="3" name="Slide Number Placeholder 2">
            <a:extLst>
              <a:ext uri="{FF2B5EF4-FFF2-40B4-BE49-F238E27FC236}">
                <a16:creationId xmlns:a16="http://schemas.microsoft.com/office/drawing/2014/main" id="{49D02B63-18C9-89D5-EBF1-6A042C2382AC}"/>
              </a:ext>
            </a:extLst>
          </p:cNvPr>
          <p:cNvSpPr>
            <a:spLocks noGrp="1"/>
          </p:cNvSpPr>
          <p:nvPr>
            <p:ph type="sldNum" sz="quarter" idx="12"/>
          </p:nvPr>
        </p:nvSpPr>
        <p:spPr/>
        <p:txBody>
          <a:bodyPr/>
          <a:lstStyle/>
          <a:p>
            <a:fld id="{57F77CBC-9EA6-4ED3-8036-FD38B89F766A}" type="slidenum">
              <a:rPr lang="en-US" smtClean="0"/>
              <a:pPr/>
              <a:t>13</a:t>
            </a:fld>
            <a:endParaRPr lang="en-US"/>
          </a:p>
        </p:txBody>
      </p:sp>
      <p:pic>
        <p:nvPicPr>
          <p:cNvPr id="4" name="Picture 2" descr="268,351 Ahead Images, Stock Photos, 3D objects, &amp; Vectors ...">
            <a:extLst>
              <a:ext uri="{FF2B5EF4-FFF2-40B4-BE49-F238E27FC236}">
                <a16:creationId xmlns:a16="http://schemas.microsoft.com/office/drawing/2014/main" id="{33D5565E-B367-4079-0FDE-7A56690D07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994807"/>
            <a:ext cx="3733800" cy="37746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e 11">
            <a:extLst>
              <a:ext uri="{FF2B5EF4-FFF2-40B4-BE49-F238E27FC236}">
                <a16:creationId xmlns:a16="http://schemas.microsoft.com/office/drawing/2014/main" id="{8761DFF3-5969-EE11-3280-C689DA5B64F0}"/>
              </a:ext>
            </a:extLst>
          </p:cNvPr>
          <p:cNvGraphicFramePr>
            <a:graphicFrameLocks noGrp="1"/>
          </p:cNvGraphicFramePr>
          <p:nvPr>
            <p:extLst>
              <p:ext uri="{D42A27DB-BD31-4B8C-83A1-F6EECF244321}">
                <p14:modId xmlns:p14="http://schemas.microsoft.com/office/powerpoint/2010/main" val="4126121446"/>
              </p:ext>
            </p:extLst>
          </p:nvPr>
        </p:nvGraphicFramePr>
        <p:xfrm>
          <a:off x="4953001" y="2076859"/>
          <a:ext cx="6052569" cy="3692570"/>
        </p:xfrm>
        <a:graphic>
          <a:graphicData uri="http://schemas.openxmlformats.org/drawingml/2006/table">
            <a:tbl>
              <a:tblPr firstRow="1" firstCol="1" bandRow="1"/>
              <a:tblGrid>
                <a:gridCol w="363763">
                  <a:extLst>
                    <a:ext uri="{9D8B030D-6E8A-4147-A177-3AD203B41FA5}">
                      <a16:colId xmlns:a16="http://schemas.microsoft.com/office/drawing/2014/main" val="3180218872"/>
                    </a:ext>
                  </a:extLst>
                </a:gridCol>
                <a:gridCol w="1284820">
                  <a:extLst>
                    <a:ext uri="{9D8B030D-6E8A-4147-A177-3AD203B41FA5}">
                      <a16:colId xmlns:a16="http://schemas.microsoft.com/office/drawing/2014/main" val="1501373917"/>
                    </a:ext>
                  </a:extLst>
                </a:gridCol>
                <a:gridCol w="1149541">
                  <a:extLst>
                    <a:ext uri="{9D8B030D-6E8A-4147-A177-3AD203B41FA5}">
                      <a16:colId xmlns:a16="http://schemas.microsoft.com/office/drawing/2014/main" val="2128705956"/>
                    </a:ext>
                  </a:extLst>
                </a:gridCol>
                <a:gridCol w="943064">
                  <a:extLst>
                    <a:ext uri="{9D8B030D-6E8A-4147-A177-3AD203B41FA5}">
                      <a16:colId xmlns:a16="http://schemas.microsoft.com/office/drawing/2014/main" val="1976381204"/>
                    </a:ext>
                  </a:extLst>
                </a:gridCol>
                <a:gridCol w="955362">
                  <a:extLst>
                    <a:ext uri="{9D8B030D-6E8A-4147-A177-3AD203B41FA5}">
                      <a16:colId xmlns:a16="http://schemas.microsoft.com/office/drawing/2014/main" val="3349846662"/>
                    </a:ext>
                  </a:extLst>
                </a:gridCol>
                <a:gridCol w="1356019">
                  <a:extLst>
                    <a:ext uri="{9D8B030D-6E8A-4147-A177-3AD203B41FA5}">
                      <a16:colId xmlns:a16="http://schemas.microsoft.com/office/drawing/2014/main" val="1419376238"/>
                    </a:ext>
                  </a:extLst>
                </a:gridCol>
              </a:tblGrid>
              <a:tr h="177401">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No.</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Activity</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Purpose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Output</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Timeline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Actor(s)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88967022"/>
                  </a:ext>
                </a:extLst>
              </a:tr>
              <a:tr h="363997">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1.</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 </a:t>
                      </a:r>
                      <a:r>
                        <a:rPr lang="en-US" sz="1000" kern="0">
                          <a:effectLst/>
                          <a:latin typeface="Aptos" panose="020B0004020202020204" pitchFamily="34" charset="0"/>
                          <a:ea typeface="Aptos" panose="020B0004020202020204" pitchFamily="34" charset="0"/>
                          <a:cs typeface="Times New Roman" panose="02020603050405020304" pitchFamily="18" charset="0"/>
                        </a:rPr>
                        <a:t>Inaugural committee meeting</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Introduction to the mandate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Minutes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23/08/2024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Classification policy committee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40975867"/>
                  </a:ext>
                </a:extLst>
              </a:tr>
              <a:tr h="923785">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2</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Retreat to finalize Kenya Road Register 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Finalize Kenya Road Register 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Workshop report, Updated Road Register 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09/09/2024 – 13/09/2024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000" kern="0">
                          <a:effectLst/>
                          <a:latin typeface="Aptos" panose="020B0004020202020204" pitchFamily="34" charset="0"/>
                          <a:ea typeface="Aptos" panose="020B0004020202020204" pitchFamily="34" charset="0"/>
                          <a:cs typeface="Times New Roman" panose="02020603050405020304" pitchFamily="18" charset="0"/>
                        </a:rPr>
                        <a:t>Classification policy committee, SDoR representatives, Road Agency representatives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41030083"/>
                  </a:ext>
                </a:extLst>
              </a:tr>
              <a:tr h="605625">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3</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2nd committee meeting</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Present the workshop report.</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Minutes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16/10/2024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Classification policy committee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6974617"/>
                  </a:ext>
                </a:extLst>
              </a:tr>
              <a:tr h="810881">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4</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Briefing to the CS/PS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Present overview of the Kenya Road Register update.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Minutes</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TBD</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Classification policy committee</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36478726"/>
                  </a:ext>
                </a:extLst>
              </a:tr>
              <a:tr h="810881">
                <a:tc>
                  <a:txBody>
                    <a:bodyPr/>
                    <a:lstStyle/>
                    <a:p>
                      <a:pPr>
                        <a:lnSpc>
                          <a:spcPct val="115000"/>
                        </a:lnSpc>
                        <a:spcAft>
                          <a:spcPts val="800"/>
                        </a:spcAft>
                      </a:pPr>
                      <a:r>
                        <a:rPr lang="en-GB" sz="1000" kern="0">
                          <a:effectLst/>
                          <a:latin typeface="Aptos" panose="020B0004020202020204" pitchFamily="34" charset="0"/>
                          <a:ea typeface="Aptos" panose="020B0004020202020204" pitchFamily="34" charset="0"/>
                          <a:cs typeface="Times New Roman" panose="02020603050405020304" pitchFamily="18" charset="0"/>
                        </a:rPr>
                        <a:t>5</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Publishing &amp; gazettement of the Kenya Road Register</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Legal compliance with the Roads Act 2007.</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Gazette notice of the Kenya Road Register</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a:effectLst/>
                          <a:latin typeface="Aptos" panose="020B0004020202020204" pitchFamily="34" charset="0"/>
                          <a:ea typeface="Aptos" panose="020B0004020202020204" pitchFamily="34" charset="0"/>
                          <a:cs typeface="Times New Roman" panose="02020603050405020304" pitchFamily="18" charset="0"/>
                        </a:rPr>
                        <a:t>TBD</a:t>
                      </a:r>
                      <a:endParaRPr lang="en-K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15000"/>
                        </a:lnSpc>
                        <a:spcAft>
                          <a:spcPts val="800"/>
                        </a:spcAft>
                      </a:pPr>
                      <a:r>
                        <a:rPr lang="en-US" sz="1100" kern="0" dirty="0">
                          <a:effectLst/>
                          <a:latin typeface="Aptos" panose="020B0004020202020204" pitchFamily="34" charset="0"/>
                          <a:ea typeface="Aptos" panose="020B0004020202020204" pitchFamily="34" charset="0"/>
                          <a:cs typeface="Times New Roman" panose="02020603050405020304" pitchFamily="18" charset="0"/>
                        </a:rPr>
                        <a:t>CS, Roads and Transport</a:t>
                      </a:r>
                      <a:endParaRPr lang="en-KE"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8197460"/>
                  </a:ext>
                </a:extLst>
              </a:tr>
            </a:tbl>
          </a:graphicData>
        </a:graphic>
      </p:graphicFrame>
    </p:spTree>
    <p:extLst>
      <p:ext uri="{BB962C8B-B14F-4D97-AF65-F5344CB8AC3E}">
        <p14:creationId xmlns:p14="http://schemas.microsoft.com/office/powerpoint/2010/main" val="77754416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
            <a:extLst>
              <a:ext uri="{FF2B5EF4-FFF2-40B4-BE49-F238E27FC236}">
                <a16:creationId xmlns:a16="http://schemas.microsoft.com/office/drawing/2014/main" id="{D88619B4-1737-BEA1-6B62-A014BF892223}"/>
              </a:ext>
            </a:extLst>
          </p:cNvPr>
          <p:cNvSpPr/>
          <p:nvPr/>
        </p:nvSpPr>
        <p:spPr>
          <a:xfrm flipH="1">
            <a:off x="0" y="-174172"/>
            <a:ext cx="12192000" cy="6754368"/>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cstate="print">
              <a:alphaModFix/>
              <a:extLst>
                <a:ext uri="{28A0092B-C50C-407E-A947-70E740481C1C}">
                  <a14:useLocalDpi xmlns:a14="http://schemas.microsoft.com/office/drawing/2010/main" val="0"/>
                </a:ext>
              </a:extLst>
            </a:blip>
            <a:stretch>
              <a:fillRect/>
            </a:stretch>
          </a:blipFill>
        </p:spPr>
        <p:txBody>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Book Antiqua" panose="02040602050305030304" pitchFamily="18" charset="0"/>
            </a:endParaRPr>
          </a:p>
        </p:txBody>
      </p:sp>
      <p:sp>
        <p:nvSpPr>
          <p:cNvPr id="7" name="TextBox 7">
            <a:extLst>
              <a:ext uri="{FF2B5EF4-FFF2-40B4-BE49-F238E27FC236}">
                <a16:creationId xmlns:a16="http://schemas.microsoft.com/office/drawing/2014/main" id="{7D90558C-5599-0DEC-C4D6-912B1F7BF5A6}"/>
              </a:ext>
            </a:extLst>
          </p:cNvPr>
          <p:cNvSpPr txBox="1"/>
          <p:nvPr/>
        </p:nvSpPr>
        <p:spPr>
          <a:xfrm>
            <a:off x="4192801" y="2840063"/>
            <a:ext cx="4090878" cy="769441"/>
          </a:xfrm>
          <a:prstGeom prst="rect">
            <a:avLst/>
          </a:prstGeom>
        </p:spPr>
        <p:txBody>
          <a:bodyPr lIns="0" tIns="0" rIns="0" bIns="0" rtlCol="0" anchor="t">
            <a:spAutoFit/>
          </a:bodyPr>
          <a:lstStyle/>
          <a:p>
            <a:pPr algn="ctr" defTabSz="609630">
              <a:lnSpc>
                <a:spcPts val="5990"/>
              </a:lnSpc>
              <a:spcBef>
                <a:spcPct val="0"/>
              </a:spcBef>
            </a:pPr>
            <a:r>
              <a:rPr lang="en-US" sz="5200" spc="278">
                <a:solidFill>
                  <a:schemeClr val="bg1"/>
                </a:solidFill>
                <a:latin typeface="Book Antiqua" panose="02040602050305030304" pitchFamily="18" charset="0"/>
                <a:cs typeface="Poppins" panose="00000500000000000000" pitchFamily="2" charset="0"/>
              </a:rPr>
              <a:t>Thank You</a:t>
            </a: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3"/>
          <p:cNvSpPr txBox="1"/>
          <p:nvPr/>
        </p:nvSpPr>
        <p:spPr>
          <a:xfrm>
            <a:off x="3475408" y="877977"/>
            <a:ext cx="3774661" cy="877869"/>
          </a:xfrm>
          <a:prstGeom prst="rect">
            <a:avLst/>
          </a:prstGeom>
        </p:spPr>
        <p:txBody>
          <a:bodyPr lIns="0" tIns="0" rIns="0" bIns="0" rtlCol="0" anchor="t">
            <a:spAutoFit/>
          </a:bodyPr>
          <a:lstStyle/>
          <a:p>
            <a:pPr>
              <a:lnSpc>
                <a:spcPts val="7239"/>
              </a:lnSpc>
            </a:pPr>
            <a:r>
              <a:rPr lang="en-US" sz="5400" b="1" dirty="0">
                <a:solidFill>
                  <a:schemeClr val="bg2">
                    <a:lumMod val="10000"/>
                  </a:schemeClr>
                </a:solidFill>
                <a:latin typeface="Book Antiqua" panose="02040602050305030304" pitchFamily="18" charset="0"/>
                <a:ea typeface="+mj-ea"/>
                <a:cs typeface="+mj-cs"/>
              </a:rPr>
              <a:t>Outline</a:t>
            </a:r>
          </a:p>
        </p:txBody>
      </p:sp>
      <p:sp>
        <p:nvSpPr>
          <p:cNvPr id="12" name="Rectangle 11">
            <a:extLst>
              <a:ext uri="{FF2B5EF4-FFF2-40B4-BE49-F238E27FC236}">
                <a16:creationId xmlns:a16="http://schemas.microsoft.com/office/drawing/2014/main" id="{727DC8CC-9D97-7A5E-DA96-27EC6015C38E}"/>
              </a:ext>
            </a:extLst>
          </p:cNvPr>
          <p:cNvSpPr/>
          <p:nvPr/>
        </p:nvSpPr>
        <p:spPr>
          <a:xfrm>
            <a:off x="7758696" y="2026960"/>
            <a:ext cx="4263971" cy="4241801"/>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KE"/>
          </a:p>
        </p:txBody>
      </p:sp>
      <p:pic>
        <p:nvPicPr>
          <p:cNvPr id="11" name="Picture 2">
            <a:extLst>
              <a:ext uri="{FF2B5EF4-FFF2-40B4-BE49-F238E27FC236}">
                <a16:creationId xmlns:a16="http://schemas.microsoft.com/office/drawing/2014/main" id="{AC1D2134-F979-E278-0D42-4A350B42AA0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3529" b="13529"/>
          <a:stretch/>
        </p:blipFill>
        <p:spPr bwMode="auto">
          <a:xfrm>
            <a:off x="8035312" y="2604434"/>
            <a:ext cx="3710737" cy="3086851"/>
          </a:xfrm>
          <a:prstGeom prst="rect">
            <a:avLst/>
          </a:prstGeom>
          <a:noFill/>
          <a:ln w="9525">
            <a:solidFill>
              <a:schemeClr val="tx1"/>
            </a:solidFill>
            <a:miter lim="800000"/>
            <a:headEnd/>
            <a:tailEnd/>
          </a:ln>
          <a:effectLst/>
          <a:scene3d>
            <a:camera prst="orthographicFront"/>
            <a:lightRig rig="balanced" dir="t"/>
          </a:scene3d>
          <a:sp3d extrusionH="82550" contourW="57150">
            <a:bevelB w="120650" prst="softRound"/>
          </a:sp3d>
          <a:extLst>
            <a:ext uri="{909E8E84-426E-40DD-AFC4-6F175D3DCCD1}">
              <a14:hiddenFill xmlns:a14="http://schemas.microsoft.com/office/drawing/2010/main">
                <a:solidFill>
                  <a:schemeClr val="accent1"/>
                </a:solidFill>
              </a14:hiddenFill>
            </a:ext>
          </a:extLst>
        </p:spPr>
      </p:pic>
      <p:graphicFrame>
        <p:nvGraphicFramePr>
          <p:cNvPr id="2" name="Diagram 1">
            <a:extLst>
              <a:ext uri="{FF2B5EF4-FFF2-40B4-BE49-F238E27FC236}">
                <a16:creationId xmlns:a16="http://schemas.microsoft.com/office/drawing/2014/main" id="{8A78A36B-2441-F611-8BE1-ECE5354CA58E}"/>
              </a:ext>
            </a:extLst>
          </p:cNvPr>
          <p:cNvGraphicFramePr/>
          <p:nvPr>
            <p:extLst>
              <p:ext uri="{D42A27DB-BD31-4B8C-83A1-F6EECF244321}">
                <p14:modId xmlns:p14="http://schemas.microsoft.com/office/powerpoint/2010/main" val="743020196"/>
              </p:ext>
            </p:extLst>
          </p:nvPr>
        </p:nvGraphicFramePr>
        <p:xfrm>
          <a:off x="704489" y="2026960"/>
          <a:ext cx="6898578" cy="42418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a:extLst>
              <a:ext uri="{FF2B5EF4-FFF2-40B4-BE49-F238E27FC236}">
                <a16:creationId xmlns:a16="http://schemas.microsoft.com/office/drawing/2014/main" id="{D95EADC3-08EA-5C26-2CBE-914AC32354DE}"/>
              </a:ext>
            </a:extLst>
          </p:cNvPr>
          <p:cNvSpPr txBox="1"/>
          <p:nvPr/>
        </p:nvSpPr>
        <p:spPr>
          <a:xfrm>
            <a:off x="8035312" y="2114097"/>
            <a:ext cx="4263971" cy="369332"/>
          </a:xfrm>
          <a:prstGeom prst="rect">
            <a:avLst/>
          </a:prstGeom>
          <a:noFill/>
        </p:spPr>
        <p:txBody>
          <a:bodyPr wrap="square" rtlCol="0">
            <a:spAutoFit/>
          </a:bodyPr>
          <a:lstStyle/>
          <a:p>
            <a:r>
              <a:rPr lang="en-GB" b="1" dirty="0">
                <a:solidFill>
                  <a:schemeClr val="bg1"/>
                </a:solidFill>
                <a:latin typeface="Times New Roman" panose="02020603050405020304" pitchFamily="18" charset="0"/>
                <a:cs typeface="Times New Roman" panose="02020603050405020304" pitchFamily="18" charset="0"/>
              </a:rPr>
              <a:t>THE KENYA ROADS REGISTER</a:t>
            </a:r>
            <a:endParaRPr lang="en-KE" b="1" dirty="0">
              <a:solidFill>
                <a:schemeClr val="bg1"/>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55A38E0-495F-DC9E-8868-F08C9FE093D9}"/>
              </a:ext>
            </a:extLst>
          </p:cNvPr>
          <p:cNvSpPr txBox="1">
            <a:spLocks noGrp="1" noRot="1" noMove="1" noResize="1" noEditPoints="1" noAdjustHandles="1" noChangeArrowheads="1" noChangeShapeType="1"/>
          </p:cNvSpPr>
          <p:nvPr/>
        </p:nvSpPr>
        <p:spPr>
          <a:xfrm>
            <a:off x="9728646" y="5749190"/>
            <a:ext cx="1176422" cy="461665"/>
          </a:xfrm>
          <a:prstGeom prst="rect">
            <a:avLst/>
          </a:prstGeom>
          <a:noFill/>
        </p:spPr>
        <p:txBody>
          <a:bodyPr wrap="square" rtlCol="0">
            <a:spAutoFit/>
          </a:bodyPr>
          <a:lstStyle/>
          <a:p>
            <a:r>
              <a:rPr lang="en-GB" sz="2400" b="1" dirty="0">
                <a:solidFill>
                  <a:schemeClr val="bg1"/>
                </a:solidFill>
                <a:latin typeface="Times New Roman" panose="02020603050405020304" pitchFamily="18" charset="0"/>
                <a:cs typeface="Times New Roman" panose="02020603050405020304" pitchFamily="18" charset="0"/>
              </a:rPr>
              <a:t>2024</a:t>
            </a:r>
            <a:endParaRPr lang="en-KE" sz="2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209407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9183A832-1935-4A90-93CF-0BD097D8EDCB}"/>
              </a:ext>
            </a:extLst>
          </p:cNvPr>
          <p:cNvSpPr txBox="1">
            <a:spLocks/>
          </p:cNvSpPr>
          <p:nvPr/>
        </p:nvSpPr>
        <p:spPr>
          <a:xfrm>
            <a:off x="2019300" y="217265"/>
            <a:ext cx="9334500"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b="1" kern="1200" dirty="0">
                <a:latin typeface="Book Antiqua" panose="02040602050305030304" pitchFamily="18" charset="0"/>
                <a:ea typeface="+mj-ea"/>
                <a:cs typeface="+mj-cs"/>
              </a:rPr>
              <a:t>INTRODUCTION </a:t>
            </a:r>
          </a:p>
        </p:txBody>
      </p:sp>
      <p:sp>
        <p:nvSpPr>
          <p:cNvPr id="52" name="Slide Number Placeholder 3">
            <a:extLst>
              <a:ext uri="{FF2B5EF4-FFF2-40B4-BE49-F238E27FC236}">
                <a16:creationId xmlns:a16="http://schemas.microsoft.com/office/drawing/2014/main" id="{A931F3B5-3261-DE1E-2ABC-7BDE14033360}"/>
              </a:ext>
            </a:extLst>
          </p:cNvPr>
          <p:cNvSpPr>
            <a:spLocks noGrp="1"/>
          </p:cNvSpPr>
          <p:nvPr>
            <p:ph type="sldNum" sz="quarter" idx="12"/>
          </p:nvPr>
        </p:nvSpPr>
        <p:spPr>
          <a:xfrm>
            <a:off x="8610600" y="6142035"/>
            <a:ext cx="2743200" cy="365125"/>
          </a:xfrm>
        </p:spPr>
        <p:txBody>
          <a:bodyPr/>
          <a:lstStyle/>
          <a:p>
            <a:pPr>
              <a:spcAft>
                <a:spcPts val="600"/>
              </a:spcAft>
            </a:pPr>
            <a:fld id="{57F77CBC-9EA6-4ED3-8036-FD38B89F766A}" type="slidenum">
              <a:rPr lang="en-US" smtClean="0"/>
              <a:pPr>
                <a:spcAft>
                  <a:spcPts val="600"/>
                </a:spcAft>
              </a:pPr>
              <a:t>3</a:t>
            </a:fld>
            <a:endParaRPr lang="en-US"/>
          </a:p>
        </p:txBody>
      </p:sp>
      <p:graphicFrame>
        <p:nvGraphicFramePr>
          <p:cNvPr id="48" name="Subtitle 2">
            <a:extLst>
              <a:ext uri="{FF2B5EF4-FFF2-40B4-BE49-F238E27FC236}">
                <a16:creationId xmlns:a16="http://schemas.microsoft.com/office/drawing/2014/main" id="{90F613D8-B4B9-DB90-CA8B-B20F98B57FEB}"/>
              </a:ext>
            </a:extLst>
          </p:cNvPr>
          <p:cNvGraphicFramePr/>
          <p:nvPr>
            <p:extLst>
              <p:ext uri="{D42A27DB-BD31-4B8C-83A1-F6EECF244321}">
                <p14:modId xmlns:p14="http://schemas.microsoft.com/office/powerpoint/2010/main" val="882483780"/>
              </p:ext>
            </p:extLst>
          </p:nvPr>
        </p:nvGraphicFramePr>
        <p:xfrm>
          <a:off x="1075266" y="1991297"/>
          <a:ext cx="9821333" cy="4515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Right 4">
            <a:extLst>
              <a:ext uri="{FF2B5EF4-FFF2-40B4-BE49-F238E27FC236}">
                <a16:creationId xmlns:a16="http://schemas.microsoft.com/office/drawing/2014/main" id="{31BB9DBC-1C6C-7359-2B9F-B45457C7159C}"/>
              </a:ext>
            </a:extLst>
          </p:cNvPr>
          <p:cNvSpPr/>
          <p:nvPr/>
        </p:nvSpPr>
        <p:spPr>
          <a:xfrm>
            <a:off x="11005457" y="4789414"/>
            <a:ext cx="1186543" cy="1352621"/>
          </a:xfrm>
          <a:prstGeom prst="rightArrow">
            <a:avLst/>
          </a:prstGeom>
          <a:solidFill>
            <a:schemeClr val="tx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t>2023 RICS</a:t>
            </a:r>
          </a:p>
        </p:txBody>
      </p:sp>
      <p:sp>
        <p:nvSpPr>
          <p:cNvPr id="2" name="Title 1">
            <a:extLst>
              <a:ext uri="{FF2B5EF4-FFF2-40B4-BE49-F238E27FC236}">
                <a16:creationId xmlns:a16="http://schemas.microsoft.com/office/drawing/2014/main" id="{A21D8DDE-8B3E-E50B-3663-BFFC96106E43}"/>
              </a:ext>
            </a:extLst>
          </p:cNvPr>
          <p:cNvSpPr txBox="1">
            <a:spLocks/>
          </p:cNvSpPr>
          <p:nvPr/>
        </p:nvSpPr>
        <p:spPr>
          <a:xfrm>
            <a:off x="1790700" y="1522076"/>
            <a:ext cx="9334500" cy="700087"/>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sz="2600" dirty="0">
                <a:solidFill>
                  <a:schemeClr val="bg2">
                    <a:lumMod val="10000"/>
                  </a:schemeClr>
                </a:solidFill>
                <a:effectLst/>
              </a:rPr>
              <a:t>Background</a:t>
            </a:r>
            <a:r>
              <a:rPr lang="en-US" sz="2600" b="1" kern="1200" dirty="0">
                <a:solidFill>
                  <a:schemeClr val="bg2">
                    <a:lumMod val="10000"/>
                  </a:schemeClr>
                </a:solidFill>
                <a:effectLst/>
                <a:latin typeface="Book Antiqua" panose="02040602050305030304" pitchFamily="18" charset="0"/>
                <a:ea typeface="+mj-ea"/>
                <a:cs typeface="+mj-cs"/>
              </a:rPr>
              <a:t> of Road Classification </a:t>
            </a:r>
          </a:p>
        </p:txBody>
      </p:sp>
    </p:spTree>
    <p:extLst>
      <p:ext uri="{BB962C8B-B14F-4D97-AF65-F5344CB8AC3E}">
        <p14:creationId xmlns:p14="http://schemas.microsoft.com/office/powerpoint/2010/main" val="41562132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360E9D08-7CE8-461F-C58A-A0EC60BE1294}"/>
              </a:ext>
            </a:extLst>
          </p:cNvPr>
          <p:cNvGraphicFramePr/>
          <p:nvPr>
            <p:extLst>
              <p:ext uri="{D42A27DB-BD31-4B8C-83A1-F6EECF244321}">
                <p14:modId xmlns:p14="http://schemas.microsoft.com/office/powerpoint/2010/main" val="2735821945"/>
              </p:ext>
            </p:extLst>
          </p:nvPr>
        </p:nvGraphicFramePr>
        <p:xfrm>
          <a:off x="2410784" y="1846198"/>
          <a:ext cx="7579036" cy="3537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a:extLst>
              <a:ext uri="{FF2B5EF4-FFF2-40B4-BE49-F238E27FC236}">
                <a16:creationId xmlns:a16="http://schemas.microsoft.com/office/drawing/2014/main" id="{8C8FA5F2-0F2E-1A4A-1C52-8C9A3D9C0435}"/>
              </a:ext>
            </a:extLst>
          </p:cNvPr>
          <p:cNvSpPr txBox="1">
            <a:spLocks/>
          </p:cNvSpPr>
          <p:nvPr/>
        </p:nvSpPr>
        <p:spPr>
          <a:xfrm>
            <a:off x="1903705" y="871118"/>
            <a:ext cx="8203095" cy="700087"/>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sz="2000" b="1" kern="1200" dirty="0">
                <a:solidFill>
                  <a:schemeClr val="bg2">
                    <a:lumMod val="10000"/>
                  </a:schemeClr>
                </a:solidFill>
                <a:effectLst/>
                <a:latin typeface="Book Antiqua" panose="02040602050305030304" pitchFamily="18" charset="0"/>
                <a:ea typeface="+mj-ea"/>
                <a:cs typeface="+mj-cs"/>
              </a:rPr>
              <a:t>Objectives and Scope of the Road Classification Review</a:t>
            </a:r>
          </a:p>
        </p:txBody>
      </p:sp>
      <p:sp>
        <p:nvSpPr>
          <p:cNvPr id="2" name="Title 1">
            <a:extLst>
              <a:ext uri="{FF2B5EF4-FFF2-40B4-BE49-F238E27FC236}">
                <a16:creationId xmlns:a16="http://schemas.microsoft.com/office/drawing/2014/main" id="{6584CF16-713F-7F8C-C80C-8E5C4DC9D517}"/>
              </a:ext>
            </a:extLst>
          </p:cNvPr>
          <p:cNvSpPr txBox="1">
            <a:spLocks/>
          </p:cNvSpPr>
          <p:nvPr/>
        </p:nvSpPr>
        <p:spPr>
          <a:xfrm>
            <a:off x="1903705" y="-20122"/>
            <a:ext cx="9607140" cy="814190"/>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r>
              <a:rPr lang="en-US" sz="3200" dirty="0">
                <a:latin typeface="Century Gothic" panose="020B0502020202020204" pitchFamily="34" charset="0"/>
              </a:rPr>
              <a:t>INTRODUCTION</a:t>
            </a:r>
          </a:p>
        </p:txBody>
      </p:sp>
    </p:spTree>
    <p:extLst>
      <p:ext uri="{BB962C8B-B14F-4D97-AF65-F5344CB8AC3E}">
        <p14:creationId xmlns:p14="http://schemas.microsoft.com/office/powerpoint/2010/main" val="292540453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9183A832-1935-4A90-93CF-0BD097D8EDCB}"/>
              </a:ext>
            </a:extLst>
          </p:cNvPr>
          <p:cNvSpPr txBox="1">
            <a:spLocks/>
          </p:cNvSpPr>
          <p:nvPr/>
        </p:nvSpPr>
        <p:spPr>
          <a:xfrm>
            <a:off x="1903705" y="-20122"/>
            <a:ext cx="9607140" cy="814190"/>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r>
              <a:rPr lang="en-US" sz="3200" dirty="0">
                <a:latin typeface="Century Gothic" panose="020B0502020202020204" pitchFamily="34" charset="0"/>
              </a:rPr>
              <a:t>INTRODUCTION</a:t>
            </a:r>
          </a:p>
        </p:txBody>
      </p:sp>
      <p:sp>
        <p:nvSpPr>
          <p:cNvPr id="2" name="Rectangle 1">
            <a:extLst>
              <a:ext uri="{FF2B5EF4-FFF2-40B4-BE49-F238E27FC236}">
                <a16:creationId xmlns:a16="http://schemas.microsoft.com/office/drawing/2014/main" id="{73B6F963-43FF-C7CA-04C8-10E37D548058}"/>
              </a:ext>
            </a:extLst>
          </p:cNvPr>
          <p:cNvSpPr/>
          <p:nvPr/>
        </p:nvSpPr>
        <p:spPr>
          <a:xfrm>
            <a:off x="1193417" y="1708410"/>
            <a:ext cx="5767926" cy="461665"/>
          </a:xfrm>
          <a:prstGeom prst="rect">
            <a:avLst/>
          </a:prstGeom>
        </p:spPr>
        <p:txBody>
          <a:bodyPr wrap="none">
            <a:spAutoFit/>
          </a:bodyPr>
          <a:lstStyle/>
          <a:p>
            <a:pPr lvl="0" defTabSz="457200">
              <a:spcBef>
                <a:spcPct val="0"/>
              </a:spcBef>
              <a:buClr>
                <a:srgbClr val="90C226"/>
              </a:buClr>
              <a:buSzPct val="80000"/>
            </a:pPr>
            <a:r>
              <a:rPr lang="en-US" sz="2400" b="1" dirty="0">
                <a:latin typeface="Book Antiqua" panose="02040602050305030304" pitchFamily="18" charset="0"/>
              </a:rPr>
              <a:t>Objectives of the of Road Classification</a:t>
            </a:r>
          </a:p>
        </p:txBody>
      </p:sp>
      <p:graphicFrame>
        <p:nvGraphicFramePr>
          <p:cNvPr id="6" name="Diagram 5">
            <a:extLst>
              <a:ext uri="{FF2B5EF4-FFF2-40B4-BE49-F238E27FC236}">
                <a16:creationId xmlns:a16="http://schemas.microsoft.com/office/drawing/2014/main" id="{360E9D08-7CE8-461F-C58A-A0EC60BE1294}"/>
              </a:ext>
            </a:extLst>
          </p:cNvPr>
          <p:cNvGraphicFramePr/>
          <p:nvPr>
            <p:extLst>
              <p:ext uri="{D42A27DB-BD31-4B8C-83A1-F6EECF244321}">
                <p14:modId xmlns:p14="http://schemas.microsoft.com/office/powerpoint/2010/main" val="1994173720"/>
              </p:ext>
            </p:extLst>
          </p:nvPr>
        </p:nvGraphicFramePr>
        <p:xfrm>
          <a:off x="1289787" y="2170075"/>
          <a:ext cx="9423734" cy="43620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630177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78738-88D2-A795-B5A4-CAE44B70A86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1935785-E1C7-7556-6F92-B0F78D4211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F77CBC-9EA6-4ED3-8036-FD38B89F766A}" type="slidenum">
              <a:rPr kumimoji="0" lang="en-US" sz="1200" b="0" i="0" u="none" strike="noStrike" kern="1200" cap="none" spc="0" normalizeH="0" baseline="0" noProof="0" smtClean="0">
                <a:ln>
                  <a:noFill/>
                </a:ln>
                <a:solidFill>
                  <a:prstClr val="black">
                    <a:tint val="75000"/>
                  </a:prstClr>
                </a:solidFill>
                <a:effectLst/>
                <a:uLnTx/>
                <a:uFillTx/>
                <a:latin typeface="Book Antiqua" panose="0204060205030503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tint val="75000"/>
                </a:prstClr>
              </a:solidFill>
              <a:effectLst/>
              <a:uLnTx/>
              <a:uFillTx/>
              <a:latin typeface="Book Antiqua" panose="02040602050305030304" pitchFamily="18" charset="0"/>
              <a:ea typeface="+mn-ea"/>
              <a:cs typeface="+mn-cs"/>
            </a:endParaRPr>
          </a:p>
        </p:txBody>
      </p:sp>
      <p:sp>
        <p:nvSpPr>
          <p:cNvPr id="9" name="TextBox 8">
            <a:extLst>
              <a:ext uri="{FF2B5EF4-FFF2-40B4-BE49-F238E27FC236}">
                <a16:creationId xmlns:a16="http://schemas.microsoft.com/office/drawing/2014/main" id="{9D6BB4FC-C74F-48E5-C8F3-3449DDA69BAE}"/>
              </a:ext>
            </a:extLst>
          </p:cNvPr>
          <p:cNvSpPr txBox="1"/>
          <p:nvPr/>
        </p:nvSpPr>
        <p:spPr>
          <a:xfrm>
            <a:off x="275544" y="2208293"/>
            <a:ext cx="5167423" cy="646331"/>
          </a:xfrm>
          <a:prstGeom prst="rect">
            <a:avLst/>
          </a:prstGeom>
          <a:noFill/>
        </p:spPr>
        <p:txBody>
          <a:bodyPr wrap="square">
            <a:spAutoFit/>
          </a:bodyPr>
          <a:lstStyle/>
          <a:p>
            <a:pPr marL="285750" indent="-285750" algn="just">
              <a:spcBef>
                <a:spcPts val="1200"/>
              </a:spcBef>
              <a:buFont typeface="Wingdings" panose="05000000000000000000" pitchFamily="2" charset="2"/>
              <a:buChar char="§"/>
            </a:pPr>
            <a:r>
              <a:rPr lang="en-GB" dirty="0">
                <a:latin typeface="Book Antiqua" panose="02040602050305030304" pitchFamily="18" charset="0"/>
              </a:rPr>
              <a:t>Promote consistency and clarity in road classification across Kenya</a:t>
            </a:r>
            <a:endParaRPr lang="en-US" dirty="0">
              <a:latin typeface="Book Antiqua" panose="02040602050305030304" pitchFamily="18" charset="0"/>
            </a:endParaRPr>
          </a:p>
        </p:txBody>
      </p:sp>
      <p:sp>
        <p:nvSpPr>
          <p:cNvPr id="11" name="TextBox 10">
            <a:extLst>
              <a:ext uri="{FF2B5EF4-FFF2-40B4-BE49-F238E27FC236}">
                <a16:creationId xmlns:a16="http://schemas.microsoft.com/office/drawing/2014/main" id="{F35323D3-2FB4-8F47-2FB9-86DCE7BC168D}"/>
              </a:ext>
            </a:extLst>
          </p:cNvPr>
          <p:cNvSpPr txBox="1"/>
          <p:nvPr/>
        </p:nvSpPr>
        <p:spPr>
          <a:xfrm>
            <a:off x="6232097" y="1845643"/>
            <a:ext cx="5167423" cy="246221"/>
          </a:xfrm>
          <a:prstGeom prst="rect">
            <a:avLst/>
          </a:prstGeom>
          <a:noFill/>
        </p:spPr>
        <p:txBody>
          <a:bodyPr wrap="square">
            <a:spAutoFit/>
          </a:bodyPr>
          <a:lstStyle/>
          <a:p>
            <a:pPr algn="just">
              <a:spcBef>
                <a:spcPts val="1200"/>
              </a:spcBef>
            </a:pPr>
            <a:endParaRPr lang="en-GB" sz="1000" dirty="0">
              <a:latin typeface="Book Antiqua" panose="02040602050305030304" pitchFamily="18" charset="0"/>
            </a:endParaRPr>
          </a:p>
        </p:txBody>
      </p:sp>
      <p:graphicFrame>
        <p:nvGraphicFramePr>
          <p:cNvPr id="16" name="Table 15">
            <a:extLst>
              <a:ext uri="{FF2B5EF4-FFF2-40B4-BE49-F238E27FC236}">
                <a16:creationId xmlns:a16="http://schemas.microsoft.com/office/drawing/2014/main" id="{AE52C60A-367A-5FBE-6575-05D67DBA4C61}"/>
              </a:ext>
            </a:extLst>
          </p:cNvPr>
          <p:cNvGraphicFramePr>
            <a:graphicFrameLocks noGrp="1"/>
          </p:cNvGraphicFramePr>
          <p:nvPr/>
        </p:nvGraphicFramePr>
        <p:xfrm>
          <a:off x="6199189" y="1314451"/>
          <a:ext cx="5631480" cy="5294983"/>
        </p:xfrm>
        <a:graphic>
          <a:graphicData uri="http://schemas.openxmlformats.org/drawingml/2006/table">
            <a:tbl>
              <a:tblPr firstRow="1" firstCol="1" bandRow="1">
                <a:tableStyleId>{93296810-A885-4BE3-A3E7-6D5BEEA58F35}</a:tableStyleId>
              </a:tblPr>
              <a:tblGrid>
                <a:gridCol w="938248">
                  <a:extLst>
                    <a:ext uri="{9D8B030D-6E8A-4147-A177-3AD203B41FA5}">
                      <a16:colId xmlns:a16="http://schemas.microsoft.com/office/drawing/2014/main" val="4085300033"/>
                    </a:ext>
                  </a:extLst>
                </a:gridCol>
                <a:gridCol w="2346616">
                  <a:extLst>
                    <a:ext uri="{9D8B030D-6E8A-4147-A177-3AD203B41FA5}">
                      <a16:colId xmlns:a16="http://schemas.microsoft.com/office/drawing/2014/main" val="3098735994"/>
                    </a:ext>
                  </a:extLst>
                </a:gridCol>
                <a:gridCol w="2346616">
                  <a:extLst>
                    <a:ext uri="{9D8B030D-6E8A-4147-A177-3AD203B41FA5}">
                      <a16:colId xmlns:a16="http://schemas.microsoft.com/office/drawing/2014/main" val="2420070155"/>
                    </a:ext>
                  </a:extLst>
                </a:gridCol>
              </a:tblGrid>
              <a:tr h="502361">
                <a:tc>
                  <a:txBody>
                    <a:bodyPr/>
                    <a:lstStyle/>
                    <a:p>
                      <a:pPr algn="just">
                        <a:lnSpc>
                          <a:spcPct val="102000"/>
                        </a:lnSpc>
                        <a:spcAft>
                          <a:spcPts val="800"/>
                        </a:spcAft>
                      </a:pPr>
                      <a:r>
                        <a:rPr lang="en-GB" sz="1400" dirty="0">
                          <a:effectLst/>
                        </a:rPr>
                        <a:t>FUNCTIONAL CLASS</a:t>
                      </a:r>
                      <a:endParaRPr lang="en-KE" sz="14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algn="ctr">
                        <a:lnSpc>
                          <a:spcPct val="102000"/>
                        </a:lnSpc>
                        <a:spcAft>
                          <a:spcPts val="800"/>
                        </a:spcAft>
                      </a:pPr>
                      <a:r>
                        <a:rPr lang="en-GB" sz="1400" dirty="0">
                          <a:effectLst/>
                        </a:rPr>
                        <a:t>RURAL</a:t>
                      </a:r>
                      <a:endParaRPr lang="en-KE" sz="14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algn="ctr">
                        <a:lnSpc>
                          <a:spcPct val="102000"/>
                        </a:lnSpc>
                        <a:spcAft>
                          <a:spcPts val="800"/>
                        </a:spcAft>
                      </a:pPr>
                      <a:r>
                        <a:rPr lang="en-GB" sz="1400" dirty="0">
                          <a:effectLst/>
                        </a:rPr>
                        <a:t>URBAN</a:t>
                      </a:r>
                      <a:endParaRPr lang="en-KE" sz="14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extLst>
                  <a:ext uri="{0D108BD9-81ED-4DB2-BD59-A6C34878D82A}">
                    <a16:rowId xmlns:a16="http://schemas.microsoft.com/office/drawing/2014/main" val="3120176651"/>
                  </a:ext>
                </a:extLst>
              </a:tr>
              <a:tr h="1769115">
                <a:tc>
                  <a:txBody>
                    <a:bodyPr/>
                    <a:lstStyle/>
                    <a:p>
                      <a:pPr algn="just">
                        <a:lnSpc>
                          <a:spcPct val="102000"/>
                        </a:lnSpc>
                        <a:spcAft>
                          <a:spcPts val="800"/>
                        </a:spcAft>
                      </a:pPr>
                      <a:r>
                        <a:rPr lang="en-GB" sz="1200" dirty="0">
                          <a:effectLst/>
                        </a:rPr>
                        <a:t>Arterial/</a:t>
                      </a:r>
                      <a:endParaRPr lang="en-KE" sz="1200" dirty="0">
                        <a:effectLst/>
                      </a:endParaRPr>
                    </a:p>
                    <a:p>
                      <a:pPr algn="just">
                        <a:lnSpc>
                          <a:spcPct val="102000"/>
                        </a:lnSpc>
                        <a:spcAft>
                          <a:spcPts val="1275"/>
                        </a:spcAft>
                      </a:pPr>
                      <a:r>
                        <a:rPr lang="en-GB" sz="1200" dirty="0">
                          <a:effectLst/>
                        </a:rPr>
                        <a:t>Trunk roads</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marL="342900" lvl="0" indent="-342900" algn="just">
                        <a:lnSpc>
                          <a:spcPct val="102000"/>
                        </a:lnSpc>
                        <a:spcAft>
                          <a:spcPts val="600"/>
                        </a:spcAft>
                        <a:buFont typeface="Symbol" panose="05050102010706020507" pitchFamily="18" charset="2"/>
                        <a:buChar char=""/>
                      </a:pPr>
                      <a:r>
                        <a:rPr lang="en-GB" sz="1200" dirty="0">
                          <a:effectLst/>
                        </a:rPr>
                        <a:t>For through traffic and long-distance movements between widely separated parts of the town or city. </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Include roads which are fully access controlled i.e. Superhighway, Motorways or toll roads.</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Class S, A &amp; B</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algn="just">
                        <a:lnSpc>
                          <a:spcPct val="102000"/>
                        </a:lnSpc>
                        <a:spcAft>
                          <a:spcPts val="800"/>
                        </a:spcAft>
                      </a:pPr>
                      <a:r>
                        <a:rPr lang="en-GB" sz="1200" dirty="0">
                          <a:effectLst/>
                        </a:rPr>
                        <a:t>Provides: </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Highest Level of Service (LOS) at the greatest speed for the longest uninterrupted distance within cities, urban areas and Municipalities With access control</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Classes Au and Bu</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extLst>
                  <a:ext uri="{0D108BD9-81ED-4DB2-BD59-A6C34878D82A}">
                    <a16:rowId xmlns:a16="http://schemas.microsoft.com/office/drawing/2014/main" val="1336420909"/>
                  </a:ext>
                </a:extLst>
              </a:tr>
              <a:tr h="1513608">
                <a:tc>
                  <a:txBody>
                    <a:bodyPr/>
                    <a:lstStyle/>
                    <a:p>
                      <a:pPr algn="just">
                        <a:lnSpc>
                          <a:spcPct val="102000"/>
                        </a:lnSpc>
                        <a:spcAft>
                          <a:spcPts val="1275"/>
                        </a:spcAft>
                      </a:pPr>
                      <a:r>
                        <a:rPr lang="en-GB" sz="1200">
                          <a:effectLst/>
                        </a:rPr>
                        <a:t>Collector roads</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marL="342900" lvl="0" indent="-342900" algn="just">
                        <a:lnSpc>
                          <a:spcPct val="102000"/>
                        </a:lnSpc>
                        <a:spcAft>
                          <a:spcPts val="600"/>
                        </a:spcAft>
                        <a:buFont typeface="Symbol" panose="05050102010706020507" pitchFamily="18" charset="2"/>
                        <a:buChar char=""/>
                      </a:pPr>
                      <a:r>
                        <a:rPr lang="en-GB" sz="1200">
                          <a:effectLst/>
                        </a:rPr>
                        <a:t>Link Arterials and Local roads, distributing traffic to residential and other defined zones. </a:t>
                      </a:r>
                      <a:endParaRPr lang="en-KE" sz="1200">
                        <a:effectLst/>
                      </a:endParaRPr>
                    </a:p>
                    <a:p>
                      <a:pPr marL="342900" lvl="0" indent="-342900" algn="just">
                        <a:lnSpc>
                          <a:spcPct val="102000"/>
                        </a:lnSpc>
                        <a:spcAft>
                          <a:spcPts val="600"/>
                        </a:spcAft>
                        <a:buFont typeface="Symbol" panose="05050102010706020507" pitchFamily="18" charset="2"/>
                        <a:buChar char=""/>
                      </a:pPr>
                      <a:r>
                        <a:rPr lang="en-GB" sz="1200">
                          <a:effectLst/>
                        </a:rPr>
                        <a:t>Included Primary intra-County roads (Class C) and Secondary intra-County (D) roads.</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algn="just">
                        <a:lnSpc>
                          <a:spcPct val="102000"/>
                        </a:lnSpc>
                        <a:spcAft>
                          <a:spcPts val="800"/>
                        </a:spcAft>
                      </a:pPr>
                      <a:r>
                        <a:rPr lang="en-GB" sz="1200" dirty="0">
                          <a:effectLst/>
                        </a:rPr>
                        <a:t>Less developed LOS</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Lower speed than arterials for shorter distances.</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Collect traffic from local roads to arterials</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Class Cu and Du</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extLst>
                  <a:ext uri="{0D108BD9-81ED-4DB2-BD59-A6C34878D82A}">
                    <a16:rowId xmlns:a16="http://schemas.microsoft.com/office/drawing/2014/main" val="38069430"/>
                  </a:ext>
                </a:extLst>
              </a:tr>
              <a:tr h="1407627">
                <a:tc>
                  <a:txBody>
                    <a:bodyPr/>
                    <a:lstStyle/>
                    <a:p>
                      <a:pPr algn="just">
                        <a:lnSpc>
                          <a:spcPct val="102000"/>
                        </a:lnSpc>
                        <a:spcAft>
                          <a:spcPts val="1275"/>
                        </a:spcAft>
                      </a:pPr>
                      <a:r>
                        <a:rPr lang="en-GB" sz="1200" dirty="0">
                          <a:effectLst/>
                        </a:rPr>
                        <a:t>Local roads</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marL="342900" lvl="0" indent="-342900" algn="just">
                        <a:lnSpc>
                          <a:spcPct val="102000"/>
                        </a:lnSpc>
                        <a:spcAft>
                          <a:spcPts val="600"/>
                        </a:spcAft>
                        <a:buFont typeface="Symbol" panose="05050102010706020507" pitchFamily="18" charset="2"/>
                        <a:buChar char=""/>
                      </a:pPr>
                      <a:r>
                        <a:rPr lang="en-GB" sz="1200">
                          <a:effectLst/>
                        </a:rPr>
                        <a:t>Direct access to individual or group of properties</a:t>
                      </a:r>
                      <a:endParaRPr lang="en-KE" sz="1200">
                        <a:effectLst/>
                      </a:endParaRPr>
                    </a:p>
                    <a:p>
                      <a:pPr marL="342900" lvl="0" indent="-342900" algn="just">
                        <a:lnSpc>
                          <a:spcPct val="102000"/>
                        </a:lnSpc>
                        <a:spcAft>
                          <a:spcPts val="600"/>
                        </a:spcAft>
                        <a:buFont typeface="Symbol" panose="05050102010706020507" pitchFamily="18" charset="2"/>
                        <a:buChar char=""/>
                      </a:pPr>
                      <a:r>
                        <a:rPr lang="en-GB" sz="1200">
                          <a:effectLst/>
                        </a:rPr>
                        <a:t>Classes E, F and G class roads</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tc>
                  <a:txBody>
                    <a:bodyPr/>
                    <a:lstStyle/>
                    <a:p>
                      <a:pPr marL="342900" lvl="0" indent="-342900" algn="just">
                        <a:lnSpc>
                          <a:spcPct val="102000"/>
                        </a:lnSpc>
                        <a:spcAft>
                          <a:spcPts val="600"/>
                        </a:spcAft>
                        <a:buFont typeface="Symbol" panose="05050102010706020507" pitchFamily="18" charset="2"/>
                        <a:buChar char=""/>
                      </a:pPr>
                      <a:r>
                        <a:rPr lang="en-GB" sz="1200" dirty="0">
                          <a:effectLst/>
                        </a:rPr>
                        <a:t>All roads not defined as arterials or collectors.</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Access to residential commercial or industrial areas with little or no through movement.</a:t>
                      </a:r>
                      <a:endParaRPr lang="en-KE" sz="1200" dirty="0">
                        <a:effectLst/>
                      </a:endParaRPr>
                    </a:p>
                    <a:p>
                      <a:pPr marL="342900" lvl="0" indent="-342900" algn="just">
                        <a:lnSpc>
                          <a:spcPct val="102000"/>
                        </a:lnSpc>
                        <a:spcAft>
                          <a:spcPts val="600"/>
                        </a:spcAft>
                        <a:buFont typeface="Symbol" panose="05050102010706020507" pitchFamily="18" charset="2"/>
                        <a:buChar char=""/>
                      </a:pPr>
                      <a:r>
                        <a:rPr lang="en-GB" sz="1200" dirty="0">
                          <a:effectLst/>
                        </a:rPr>
                        <a:t>Classes Eu, Fu and Gu</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35529" marR="35529" marT="0" marB="0"/>
                </a:tc>
                <a:extLst>
                  <a:ext uri="{0D108BD9-81ED-4DB2-BD59-A6C34878D82A}">
                    <a16:rowId xmlns:a16="http://schemas.microsoft.com/office/drawing/2014/main" val="3454257717"/>
                  </a:ext>
                </a:extLst>
              </a:tr>
            </a:tbl>
          </a:graphicData>
        </a:graphic>
      </p:graphicFrame>
      <p:graphicFrame>
        <p:nvGraphicFramePr>
          <p:cNvPr id="34" name="TextBox 9">
            <a:extLst>
              <a:ext uri="{FF2B5EF4-FFF2-40B4-BE49-F238E27FC236}">
                <a16:creationId xmlns:a16="http://schemas.microsoft.com/office/drawing/2014/main" id="{146D75F7-0F46-D606-F9B0-7EC46EFADFE6}"/>
              </a:ext>
            </a:extLst>
          </p:cNvPr>
          <p:cNvGraphicFramePr/>
          <p:nvPr>
            <p:extLst>
              <p:ext uri="{D42A27DB-BD31-4B8C-83A1-F6EECF244321}">
                <p14:modId xmlns:p14="http://schemas.microsoft.com/office/powerpoint/2010/main" val="1478566361"/>
              </p:ext>
            </p:extLst>
          </p:nvPr>
        </p:nvGraphicFramePr>
        <p:xfrm>
          <a:off x="258143" y="2964406"/>
          <a:ext cx="5734670" cy="3709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A14D100F-1C66-CAF6-9CB8-6FF1B7D6A203}"/>
              </a:ext>
            </a:extLst>
          </p:cNvPr>
          <p:cNvSpPr txBox="1">
            <a:spLocks/>
          </p:cNvSpPr>
          <p:nvPr/>
        </p:nvSpPr>
        <p:spPr>
          <a:xfrm>
            <a:off x="2019300" y="217265"/>
            <a:ext cx="4212797"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b="1" kern="1200" dirty="0">
                <a:latin typeface="Book Antiqua" panose="02040602050305030304" pitchFamily="18" charset="0"/>
                <a:ea typeface="+mj-ea"/>
                <a:cs typeface="+mj-cs"/>
              </a:rPr>
              <a:t>METHODOLOGY</a:t>
            </a:r>
          </a:p>
        </p:txBody>
      </p:sp>
      <p:sp>
        <p:nvSpPr>
          <p:cNvPr id="3" name="TextBox 2">
            <a:extLst>
              <a:ext uri="{FF2B5EF4-FFF2-40B4-BE49-F238E27FC236}">
                <a16:creationId xmlns:a16="http://schemas.microsoft.com/office/drawing/2014/main" id="{18CF3008-CBAA-0649-6902-46BCFE133FBC}"/>
              </a:ext>
            </a:extLst>
          </p:cNvPr>
          <p:cNvSpPr txBox="1"/>
          <p:nvPr/>
        </p:nvSpPr>
        <p:spPr>
          <a:xfrm>
            <a:off x="1210934" y="1762017"/>
            <a:ext cx="5167423" cy="461665"/>
          </a:xfrm>
          <a:prstGeom prst="rect">
            <a:avLst/>
          </a:prstGeom>
          <a:noFill/>
        </p:spPr>
        <p:txBody>
          <a:bodyPr wrap="square">
            <a:spAutoFit/>
          </a:bodyPr>
          <a:lstStyle/>
          <a:p>
            <a:pPr algn="just">
              <a:spcBef>
                <a:spcPts val="1200"/>
              </a:spcBef>
            </a:pPr>
            <a:r>
              <a:rPr lang="en-GB" sz="2400" b="1" dirty="0"/>
              <a:t>Principles of Road Classification</a:t>
            </a:r>
          </a:p>
        </p:txBody>
      </p:sp>
    </p:spTree>
    <p:extLst>
      <p:ext uri="{BB962C8B-B14F-4D97-AF65-F5344CB8AC3E}">
        <p14:creationId xmlns:p14="http://schemas.microsoft.com/office/powerpoint/2010/main" val="77012497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BC104-ADD0-3B12-B994-43100969C176}"/>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3A137AF-096D-4290-E939-F430EA099F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F77CBC-9EA6-4ED3-8036-FD38B89F766A}" type="slidenum">
              <a:rPr kumimoji="0" lang="en-US" sz="1200" b="0" i="0" u="none" strike="noStrike" kern="1200" cap="none" spc="0" normalizeH="0" baseline="0" noProof="0" smtClean="0">
                <a:ln>
                  <a:noFill/>
                </a:ln>
                <a:solidFill>
                  <a:prstClr val="black">
                    <a:tint val="75000"/>
                  </a:prstClr>
                </a:solidFill>
                <a:effectLst/>
                <a:uLnTx/>
                <a:uFillTx/>
                <a:latin typeface="Book Antiqua" panose="0204060205030503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Book Antiqua" panose="02040602050305030304" pitchFamily="18" charset="0"/>
              <a:ea typeface="+mn-ea"/>
              <a:cs typeface="+mn-cs"/>
            </a:endParaRPr>
          </a:p>
        </p:txBody>
      </p:sp>
      <p:sp>
        <p:nvSpPr>
          <p:cNvPr id="9" name="TextBox 8">
            <a:extLst>
              <a:ext uri="{FF2B5EF4-FFF2-40B4-BE49-F238E27FC236}">
                <a16:creationId xmlns:a16="http://schemas.microsoft.com/office/drawing/2014/main" id="{DCA49FCF-4DCF-2168-F4A6-58AFA0BD2F03}"/>
              </a:ext>
            </a:extLst>
          </p:cNvPr>
          <p:cNvSpPr txBox="1"/>
          <p:nvPr/>
        </p:nvSpPr>
        <p:spPr>
          <a:xfrm>
            <a:off x="1204055" y="1737920"/>
            <a:ext cx="5167423" cy="461665"/>
          </a:xfrm>
          <a:prstGeom prst="rect">
            <a:avLst/>
          </a:prstGeom>
          <a:noFill/>
        </p:spPr>
        <p:txBody>
          <a:bodyPr wrap="square">
            <a:spAutoFit/>
          </a:bodyPr>
          <a:lstStyle/>
          <a:p>
            <a:pPr algn="just">
              <a:spcBef>
                <a:spcPts val="1200"/>
              </a:spcBef>
            </a:pPr>
            <a:r>
              <a:rPr lang="en-GB" sz="2400" b="1" dirty="0"/>
              <a:t>Principles of Road Classification</a:t>
            </a:r>
          </a:p>
        </p:txBody>
      </p:sp>
      <p:sp>
        <p:nvSpPr>
          <p:cNvPr id="11" name="TextBox 10">
            <a:extLst>
              <a:ext uri="{FF2B5EF4-FFF2-40B4-BE49-F238E27FC236}">
                <a16:creationId xmlns:a16="http://schemas.microsoft.com/office/drawing/2014/main" id="{08C35ABF-60B7-0689-B61B-FC56AB951CA5}"/>
              </a:ext>
            </a:extLst>
          </p:cNvPr>
          <p:cNvSpPr txBox="1"/>
          <p:nvPr/>
        </p:nvSpPr>
        <p:spPr>
          <a:xfrm>
            <a:off x="6232097" y="1845643"/>
            <a:ext cx="5167423" cy="246221"/>
          </a:xfrm>
          <a:prstGeom prst="rect">
            <a:avLst/>
          </a:prstGeom>
          <a:noFill/>
        </p:spPr>
        <p:txBody>
          <a:bodyPr wrap="square">
            <a:spAutoFit/>
          </a:bodyPr>
          <a:lstStyle/>
          <a:p>
            <a:pPr algn="just">
              <a:spcBef>
                <a:spcPts val="1200"/>
              </a:spcBef>
            </a:pPr>
            <a:endParaRPr lang="en-GB" sz="1000" dirty="0">
              <a:latin typeface="Book Antiqua" panose="02040602050305030304" pitchFamily="18" charset="0"/>
            </a:endParaRPr>
          </a:p>
        </p:txBody>
      </p:sp>
      <p:graphicFrame>
        <p:nvGraphicFramePr>
          <p:cNvPr id="34" name="TextBox 9">
            <a:extLst>
              <a:ext uri="{FF2B5EF4-FFF2-40B4-BE49-F238E27FC236}">
                <a16:creationId xmlns:a16="http://schemas.microsoft.com/office/drawing/2014/main" id="{82F5CA17-58FF-1BC1-C961-CCE8C32E4E8A}"/>
              </a:ext>
            </a:extLst>
          </p:cNvPr>
          <p:cNvGraphicFramePr/>
          <p:nvPr>
            <p:extLst>
              <p:ext uri="{D42A27DB-BD31-4B8C-83A1-F6EECF244321}">
                <p14:modId xmlns:p14="http://schemas.microsoft.com/office/powerpoint/2010/main" val="4092658952"/>
              </p:ext>
            </p:extLst>
          </p:nvPr>
        </p:nvGraphicFramePr>
        <p:xfrm>
          <a:off x="258143" y="2307308"/>
          <a:ext cx="5734670" cy="41998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TextBox 9">
            <a:extLst>
              <a:ext uri="{FF2B5EF4-FFF2-40B4-BE49-F238E27FC236}">
                <a16:creationId xmlns:a16="http://schemas.microsoft.com/office/drawing/2014/main" id="{96214179-BCDB-7ACF-E1D7-C7230AA81970}"/>
              </a:ext>
            </a:extLst>
          </p:cNvPr>
          <p:cNvGraphicFramePr/>
          <p:nvPr>
            <p:extLst>
              <p:ext uri="{D42A27DB-BD31-4B8C-83A1-F6EECF244321}">
                <p14:modId xmlns:p14="http://schemas.microsoft.com/office/powerpoint/2010/main" val="2351152948"/>
              </p:ext>
            </p:extLst>
          </p:nvPr>
        </p:nvGraphicFramePr>
        <p:xfrm>
          <a:off x="6096000" y="2091863"/>
          <a:ext cx="5734670" cy="452097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4" name="Picture 13">
            <a:extLst>
              <a:ext uri="{FF2B5EF4-FFF2-40B4-BE49-F238E27FC236}">
                <a16:creationId xmlns:a16="http://schemas.microsoft.com/office/drawing/2014/main" id="{3D8E2277-6446-61E3-C64E-E7D006312826}"/>
              </a:ext>
            </a:extLst>
          </p:cNvPr>
          <p:cNvPicPr>
            <a:picLocks noChangeAspect="1"/>
          </p:cNvPicPr>
          <p:nvPr/>
        </p:nvPicPr>
        <p:blipFill>
          <a:blip r:embed="rId13"/>
          <a:srcRect r="34874"/>
          <a:stretch/>
        </p:blipFill>
        <p:spPr>
          <a:xfrm>
            <a:off x="6954417" y="4326834"/>
            <a:ext cx="3437911" cy="2160100"/>
          </a:xfrm>
          <a:prstGeom prst="rect">
            <a:avLst/>
          </a:prstGeom>
          <a:ln>
            <a:solidFill>
              <a:schemeClr val="tx1"/>
            </a:solidFill>
          </a:ln>
        </p:spPr>
      </p:pic>
      <p:sp>
        <p:nvSpPr>
          <p:cNvPr id="3" name="Title 1">
            <a:extLst>
              <a:ext uri="{FF2B5EF4-FFF2-40B4-BE49-F238E27FC236}">
                <a16:creationId xmlns:a16="http://schemas.microsoft.com/office/drawing/2014/main" id="{0FC6DB1F-CD17-0FDA-D46C-787CCCBDD1B7}"/>
              </a:ext>
            </a:extLst>
          </p:cNvPr>
          <p:cNvSpPr txBox="1">
            <a:spLocks/>
          </p:cNvSpPr>
          <p:nvPr/>
        </p:nvSpPr>
        <p:spPr>
          <a:xfrm>
            <a:off x="2019300" y="217265"/>
            <a:ext cx="4212797"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b="1" kern="1200" dirty="0">
                <a:latin typeface="Book Antiqua" panose="02040602050305030304" pitchFamily="18" charset="0"/>
                <a:ea typeface="+mj-ea"/>
                <a:cs typeface="+mj-cs"/>
              </a:rPr>
              <a:t>METHODOLOGY</a:t>
            </a:r>
          </a:p>
        </p:txBody>
      </p:sp>
    </p:spTree>
    <p:extLst>
      <p:ext uri="{BB962C8B-B14F-4D97-AF65-F5344CB8AC3E}">
        <p14:creationId xmlns:p14="http://schemas.microsoft.com/office/powerpoint/2010/main" val="418263296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B549C-70A2-C3E8-78DB-67F5A103221E}"/>
            </a:ext>
          </a:extLst>
        </p:cNvPr>
        <p:cNvGrpSpPr/>
        <p:nvPr/>
      </p:nvGrpSpPr>
      <p:grpSpPr>
        <a:xfrm>
          <a:off x="0" y="0"/>
          <a:ext cx="0" cy="0"/>
          <a:chOff x="0" y="0"/>
          <a:chExt cx="0" cy="0"/>
        </a:xfrm>
      </p:grpSpPr>
      <p:pic>
        <p:nvPicPr>
          <p:cNvPr id="50" name="Picture 49" descr="A road with trees and mountains in the background&#10;&#10;Description automatically generated">
            <a:extLst>
              <a:ext uri="{FF2B5EF4-FFF2-40B4-BE49-F238E27FC236}">
                <a16:creationId xmlns:a16="http://schemas.microsoft.com/office/drawing/2014/main" id="{DF0178BD-DF96-3E94-729B-B9E0524B6758}"/>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73828"/>
            <a:ext cx="12192000" cy="6657320"/>
          </a:xfrm>
          <a:prstGeom prst="rect">
            <a:avLst/>
          </a:prstGeom>
        </p:spPr>
      </p:pic>
      <p:sp>
        <p:nvSpPr>
          <p:cNvPr id="4" name="Slide Number Placeholder 3">
            <a:extLst>
              <a:ext uri="{FF2B5EF4-FFF2-40B4-BE49-F238E27FC236}">
                <a16:creationId xmlns:a16="http://schemas.microsoft.com/office/drawing/2014/main" id="{C9CC8D81-88DA-385C-3696-6C5AAFF9E4E6}"/>
              </a:ext>
            </a:extLst>
          </p:cNvPr>
          <p:cNvSpPr>
            <a:spLocks noGrp="1"/>
          </p:cNvSpPr>
          <p:nvPr>
            <p:ph type="sldNum" sz="quarter" idx="12"/>
          </p:nvPr>
        </p:nvSpPr>
        <p:spPr>
          <a:xfrm>
            <a:off x="10917767" y="6500896"/>
            <a:ext cx="952499" cy="274320"/>
          </a:xfrm>
        </p:spPr>
        <p:txBody>
          <a:bodyPr vert="horz" lIns="91440" tIns="45720" rIns="91440" bIns="45720" rtlCol="0" anchor="ctr">
            <a:normAutofit/>
          </a:bodyPr>
          <a:lstStyle/>
          <a:p>
            <a:pPr>
              <a:spcAft>
                <a:spcPts val="600"/>
              </a:spcAft>
            </a:pPr>
            <a:fld id="{57F77CBC-9EA6-4ED3-8036-FD38B89F766A}" type="slidenum">
              <a:rPr lang="en-US" smtClean="0"/>
              <a:pPr>
                <a:spcAft>
                  <a:spcPts val="600"/>
                </a:spcAft>
              </a:pPr>
              <a:t>8</a:t>
            </a:fld>
            <a:endParaRPr lang="en-US"/>
          </a:p>
        </p:txBody>
      </p:sp>
      <p:sp>
        <p:nvSpPr>
          <p:cNvPr id="34" name="TextBox 9">
            <a:extLst>
              <a:ext uri="{FF2B5EF4-FFF2-40B4-BE49-F238E27FC236}">
                <a16:creationId xmlns:a16="http://schemas.microsoft.com/office/drawing/2014/main" id="{0CE2C109-0ED5-C0FB-A742-D69F5037CE77}"/>
              </a:ext>
            </a:extLst>
          </p:cNvPr>
          <p:cNvSpPr txBox="1"/>
          <p:nvPr/>
        </p:nvSpPr>
        <p:spPr>
          <a:xfrm>
            <a:off x="6663434" y="2766078"/>
            <a:ext cx="3417023" cy="262508"/>
          </a:xfrm>
          <a:prstGeom prst="rect">
            <a:avLst/>
          </a:prstGeom>
        </p:spPr>
        <p:txBody>
          <a:bodyPr lIns="0" tIns="0" rIns="0" bIns="0" rtlCol="0" anchor="t">
            <a:spAutoFit/>
          </a:bodyPr>
          <a:lstStyle/>
          <a:p>
            <a:pPr algn="ctr" defTabSz="609630">
              <a:lnSpc>
                <a:spcPts val="2080"/>
              </a:lnSpc>
            </a:pPr>
            <a:endParaRPr lang="en-US" sz="1733" spc="-35">
              <a:latin typeface="Book Antiqua" panose="02040602050305030304" pitchFamily="18" charset="0"/>
            </a:endParaRPr>
          </a:p>
        </p:txBody>
      </p:sp>
      <p:grpSp>
        <p:nvGrpSpPr>
          <p:cNvPr id="35" name="Group 10">
            <a:extLst>
              <a:ext uri="{FF2B5EF4-FFF2-40B4-BE49-F238E27FC236}">
                <a16:creationId xmlns:a16="http://schemas.microsoft.com/office/drawing/2014/main" id="{50B38921-98E5-1E4C-6169-0C117B1311DA}"/>
              </a:ext>
            </a:extLst>
          </p:cNvPr>
          <p:cNvGrpSpPr/>
          <p:nvPr/>
        </p:nvGrpSpPr>
        <p:grpSpPr>
          <a:xfrm>
            <a:off x="1716805" y="2874238"/>
            <a:ext cx="3558207" cy="2121671"/>
            <a:chOff x="-69564" y="-2538375"/>
            <a:chExt cx="7116413" cy="6515395"/>
          </a:xfrm>
        </p:grpSpPr>
        <p:sp>
          <p:nvSpPr>
            <p:cNvPr id="36" name="TextBox 11">
              <a:extLst>
                <a:ext uri="{FF2B5EF4-FFF2-40B4-BE49-F238E27FC236}">
                  <a16:creationId xmlns:a16="http://schemas.microsoft.com/office/drawing/2014/main" id="{643D7EFD-7E4C-3E02-578E-9537192774F9}"/>
                </a:ext>
              </a:extLst>
            </p:cNvPr>
            <p:cNvSpPr txBox="1"/>
            <p:nvPr/>
          </p:nvSpPr>
          <p:spPr>
            <a:xfrm>
              <a:off x="212804" y="-2538375"/>
              <a:ext cx="6834045" cy="6515395"/>
            </a:xfrm>
            <a:prstGeom prst="rect">
              <a:avLst/>
            </a:prstGeom>
          </p:spPr>
          <p:txBody>
            <a:bodyPr lIns="0" tIns="0" rIns="0" bIns="0" rtlCol="0" anchor="t">
              <a:spAutoFit/>
            </a:bodyPr>
            <a:lstStyle/>
            <a:p>
              <a:pPr marL="0" marR="0" lvl="0" indent="0" algn="ctr" defTabSz="609630" rtl="0" eaLnBrk="1" fontAlgn="auto" latinLnBrk="0" hangingPunct="1">
                <a:lnSpc>
                  <a:spcPts val="5600"/>
                </a:lnSpc>
                <a:spcBef>
                  <a:spcPct val="0"/>
                </a:spcBef>
                <a:spcAft>
                  <a:spcPts val="0"/>
                </a:spcAft>
                <a:buClrTx/>
                <a:buSzTx/>
                <a:buFontTx/>
                <a:buNone/>
                <a:tabLst/>
                <a:defRPr/>
              </a:pPr>
              <a:endParaRPr kumimoji="0" lang="en-US" sz="4200" i="0" u="none" strike="noStrike" kern="1200" cap="none" spc="0" normalizeH="0" baseline="0" noProof="0" dirty="0">
                <a:ln>
                  <a:noFill/>
                </a:ln>
                <a:effectLst/>
                <a:uLnTx/>
                <a:uFillTx/>
                <a:latin typeface="Book Antiqua" panose="02040602050305030304" pitchFamily="18" charset="0"/>
              </a:endParaRPr>
            </a:p>
            <a:p>
              <a:pPr marL="0" marR="0" lvl="0" indent="0" algn="ctr" defTabSz="609630" rtl="0" eaLnBrk="1" fontAlgn="auto" latinLnBrk="0" hangingPunct="1">
                <a:lnSpc>
                  <a:spcPts val="5600"/>
                </a:lnSpc>
                <a:spcBef>
                  <a:spcPct val="0"/>
                </a:spcBef>
                <a:spcAft>
                  <a:spcPts val="0"/>
                </a:spcAft>
                <a:buClrTx/>
                <a:buSzTx/>
                <a:buFontTx/>
                <a:buNone/>
                <a:tabLst/>
                <a:defRPr/>
              </a:pPr>
              <a:r>
                <a:rPr kumimoji="0" lang="en-US" sz="4200" i="0" u="none" strike="noStrike" kern="1200" cap="none" spc="0" normalizeH="0" baseline="0" noProof="0" dirty="0">
                  <a:ln>
                    <a:noFill/>
                  </a:ln>
                  <a:effectLst/>
                  <a:uLnTx/>
                  <a:uFillTx/>
                  <a:latin typeface="Book Antiqua" panose="02040602050305030304" pitchFamily="18" charset="0"/>
                </a:rPr>
                <a:t>57,030 km  </a:t>
              </a:r>
              <a:r>
                <a:rPr kumimoji="0" lang="en-US" sz="4200" i="0" u="none" strike="noStrike" kern="1200" cap="none" spc="0" normalizeH="0" baseline="0" noProof="0" dirty="0" err="1">
                  <a:ln>
                    <a:noFill/>
                  </a:ln>
                  <a:effectLst/>
                  <a:uLnTx/>
                  <a:uFillTx/>
                  <a:latin typeface="Book Antiqua" panose="02040602050305030304" pitchFamily="18" charset="0"/>
                </a:rPr>
                <a:t>km</a:t>
              </a:r>
              <a:endParaRPr kumimoji="0" lang="en-US" sz="4200" i="0" u="none" strike="noStrike" kern="1200" cap="none" spc="0" normalizeH="0" baseline="0" noProof="0" dirty="0">
                <a:ln>
                  <a:noFill/>
                </a:ln>
                <a:effectLst/>
                <a:uLnTx/>
                <a:uFillTx/>
                <a:latin typeface="Book Antiqua" panose="02040602050305030304" pitchFamily="18" charset="0"/>
              </a:endParaRPr>
            </a:p>
            <a:p>
              <a:pPr marL="0" marR="0" lvl="0" indent="0" algn="ctr" defTabSz="609630" rtl="0" eaLnBrk="1" fontAlgn="auto" latinLnBrk="0" hangingPunct="1">
                <a:lnSpc>
                  <a:spcPts val="5600"/>
                </a:lnSpc>
                <a:spcBef>
                  <a:spcPct val="0"/>
                </a:spcBef>
                <a:spcAft>
                  <a:spcPts val="0"/>
                </a:spcAft>
                <a:buClrTx/>
                <a:buSzTx/>
                <a:buFontTx/>
                <a:buNone/>
                <a:tabLst/>
                <a:defRPr/>
              </a:pPr>
              <a:endParaRPr kumimoji="0" lang="en-US" sz="4200" i="0" u="none" strike="noStrike" kern="1200" cap="none" spc="0" normalizeH="0" baseline="0" noProof="0" dirty="0">
                <a:ln>
                  <a:noFill/>
                </a:ln>
                <a:effectLst/>
                <a:uLnTx/>
                <a:uFillTx/>
                <a:latin typeface="Book Antiqua" panose="02040602050305030304" pitchFamily="18" charset="0"/>
              </a:endParaRPr>
            </a:p>
          </p:txBody>
        </p:sp>
        <p:sp>
          <p:nvSpPr>
            <p:cNvPr id="37" name="TextBox 12">
              <a:extLst>
                <a:ext uri="{FF2B5EF4-FFF2-40B4-BE49-F238E27FC236}">
                  <a16:creationId xmlns:a16="http://schemas.microsoft.com/office/drawing/2014/main" id="{D82407C2-4F54-10F4-5C94-D36367DC9810}"/>
                </a:ext>
              </a:extLst>
            </p:cNvPr>
            <p:cNvSpPr txBox="1"/>
            <p:nvPr/>
          </p:nvSpPr>
          <p:spPr>
            <a:xfrm>
              <a:off x="-69564" y="1783783"/>
              <a:ext cx="6834045" cy="618248"/>
            </a:xfrm>
            <a:prstGeom prst="rect">
              <a:avLst/>
            </a:prstGeom>
          </p:spPr>
          <p:txBody>
            <a:bodyPr lIns="0" tIns="0" rIns="0" bIns="0" rtlCol="0" anchor="t">
              <a:spAutoFit/>
            </a:bodyPr>
            <a:lstStyle/>
            <a:p>
              <a:pPr marL="0" marR="0" lvl="0" indent="0" algn="ctr" defTabSz="609630" rtl="0" eaLnBrk="1" fontAlgn="auto" latinLnBrk="0" hangingPunct="1">
                <a:lnSpc>
                  <a:spcPts val="2519"/>
                </a:lnSpc>
                <a:spcBef>
                  <a:spcPts val="0"/>
                </a:spcBef>
                <a:spcAft>
                  <a:spcPts val="0"/>
                </a:spcAft>
                <a:buClrTx/>
                <a:buSzTx/>
                <a:buFontTx/>
                <a:buNone/>
                <a:tabLst/>
                <a:defRPr/>
              </a:pPr>
              <a:r>
                <a:rPr kumimoji="0" lang="en-US" sz="2000" i="0" u="none" strike="noStrike" kern="1200" cap="none" spc="0" normalizeH="0" baseline="0" noProof="0" dirty="0">
                  <a:ln>
                    <a:noFill/>
                  </a:ln>
                  <a:effectLst/>
                  <a:uLnTx/>
                  <a:uFillTx/>
                  <a:latin typeface="Book Antiqua" panose="02040602050305030304" pitchFamily="18" charset="0"/>
                </a:rPr>
                <a:t>National Trunk Roads</a:t>
              </a:r>
            </a:p>
          </p:txBody>
        </p:sp>
        <p:sp>
          <p:nvSpPr>
            <p:cNvPr id="38" name="TextBox 13">
              <a:extLst>
                <a:ext uri="{FF2B5EF4-FFF2-40B4-BE49-F238E27FC236}">
                  <a16:creationId xmlns:a16="http://schemas.microsoft.com/office/drawing/2014/main" id="{82C6CFD8-531A-4F1F-CA41-724F9B1D40C6}"/>
                </a:ext>
              </a:extLst>
            </p:cNvPr>
            <p:cNvSpPr txBox="1"/>
            <p:nvPr/>
          </p:nvSpPr>
          <p:spPr>
            <a:xfrm>
              <a:off x="0" y="2768009"/>
              <a:ext cx="6834045" cy="525016"/>
            </a:xfrm>
            <a:prstGeom prst="rect">
              <a:avLst/>
            </a:prstGeom>
          </p:spPr>
          <p:txBody>
            <a:bodyPr lIns="0" tIns="0" rIns="0" bIns="0" rtlCol="0" anchor="t">
              <a:spAutoFit/>
            </a:bodyPr>
            <a:lstStyle/>
            <a:p>
              <a:pPr algn="ctr" defTabSz="609630">
                <a:lnSpc>
                  <a:spcPts val="2080"/>
                </a:lnSpc>
              </a:pPr>
              <a:endParaRPr lang="en-US" sz="1733" spc="-35">
                <a:latin typeface="Book Antiqua" panose="02040602050305030304" pitchFamily="18" charset="0"/>
              </a:endParaRPr>
            </a:p>
          </p:txBody>
        </p:sp>
      </p:grpSp>
      <p:grpSp>
        <p:nvGrpSpPr>
          <p:cNvPr id="39" name="Group 14">
            <a:extLst>
              <a:ext uri="{FF2B5EF4-FFF2-40B4-BE49-F238E27FC236}">
                <a16:creationId xmlns:a16="http://schemas.microsoft.com/office/drawing/2014/main" id="{D96CCDF3-B713-53AF-A77D-0C24C9E23F53}"/>
              </a:ext>
            </a:extLst>
          </p:cNvPr>
          <p:cNvGrpSpPr/>
          <p:nvPr/>
        </p:nvGrpSpPr>
        <p:grpSpPr>
          <a:xfrm>
            <a:off x="1322458" y="5074058"/>
            <a:ext cx="8364014" cy="2401201"/>
            <a:chOff x="-9893981" y="-1509377"/>
            <a:chExt cx="16728026" cy="4802402"/>
          </a:xfrm>
        </p:grpSpPr>
        <p:sp>
          <p:nvSpPr>
            <p:cNvPr id="40" name="TextBox 15">
              <a:extLst>
                <a:ext uri="{FF2B5EF4-FFF2-40B4-BE49-F238E27FC236}">
                  <a16:creationId xmlns:a16="http://schemas.microsoft.com/office/drawing/2014/main" id="{8E106077-56D5-D70B-8F31-E1B7EBBF7148}"/>
                </a:ext>
              </a:extLst>
            </p:cNvPr>
            <p:cNvSpPr txBox="1"/>
            <p:nvPr/>
          </p:nvSpPr>
          <p:spPr>
            <a:xfrm>
              <a:off x="-9824417" y="-1509377"/>
              <a:ext cx="6834045" cy="1370760"/>
            </a:xfrm>
            <a:prstGeom prst="rect">
              <a:avLst/>
            </a:prstGeom>
          </p:spPr>
          <p:txBody>
            <a:bodyPr wrap="square" lIns="0" tIns="0" rIns="0" bIns="0" rtlCol="0" anchor="t">
              <a:spAutoFit/>
            </a:bodyPr>
            <a:lstStyle/>
            <a:p>
              <a:pPr algn="ctr" defTabSz="609630">
                <a:lnSpc>
                  <a:spcPts val="5600"/>
                </a:lnSpc>
                <a:spcBef>
                  <a:spcPct val="0"/>
                </a:spcBef>
              </a:pPr>
              <a:r>
                <a:rPr lang="en-US" sz="4200" dirty="0">
                  <a:latin typeface="Book Antiqua" panose="02040602050305030304" pitchFamily="18" charset="0"/>
                </a:rPr>
                <a:t>182,092 km</a:t>
              </a:r>
              <a:endParaRPr lang="en-US" sz="4667" dirty="0">
                <a:latin typeface="Book Antiqua" panose="02040602050305030304" pitchFamily="18" charset="0"/>
              </a:endParaRPr>
            </a:p>
          </p:txBody>
        </p:sp>
        <p:sp>
          <p:nvSpPr>
            <p:cNvPr id="41" name="TextBox 16">
              <a:extLst>
                <a:ext uri="{FF2B5EF4-FFF2-40B4-BE49-F238E27FC236}">
                  <a16:creationId xmlns:a16="http://schemas.microsoft.com/office/drawing/2014/main" id="{81D329F2-F9F1-6BAB-576B-5087DF513960}"/>
                </a:ext>
              </a:extLst>
            </p:cNvPr>
            <p:cNvSpPr txBox="1"/>
            <p:nvPr/>
          </p:nvSpPr>
          <p:spPr>
            <a:xfrm>
              <a:off x="-9893981" y="-208161"/>
              <a:ext cx="6834045" cy="618248"/>
            </a:xfrm>
            <a:prstGeom prst="rect">
              <a:avLst/>
            </a:prstGeom>
          </p:spPr>
          <p:txBody>
            <a:bodyPr lIns="0" tIns="0" rIns="0" bIns="0" rtlCol="0" anchor="t">
              <a:spAutoFit/>
            </a:bodyPr>
            <a:lstStyle/>
            <a:p>
              <a:pPr marL="0" marR="0" lvl="0" indent="0" algn="ctr" defTabSz="609630" rtl="0" eaLnBrk="1" fontAlgn="auto" latinLnBrk="0" hangingPunct="1">
                <a:lnSpc>
                  <a:spcPts val="2519"/>
                </a:lnSpc>
                <a:spcBef>
                  <a:spcPts val="0"/>
                </a:spcBef>
                <a:spcAft>
                  <a:spcPts val="0"/>
                </a:spcAft>
                <a:buClrTx/>
                <a:buSzTx/>
                <a:buFontTx/>
                <a:buNone/>
                <a:tabLst/>
                <a:defRPr/>
              </a:pPr>
              <a:r>
                <a:rPr kumimoji="0" lang="en-US" sz="2000" i="0" u="none" strike="noStrike" kern="1200" cap="none" spc="0" normalizeH="0" baseline="0" noProof="0" dirty="0">
                  <a:ln>
                    <a:noFill/>
                  </a:ln>
                  <a:effectLst/>
                  <a:uLnTx/>
                  <a:uFillTx/>
                  <a:latin typeface="Book Antiqua" panose="02040602050305030304" pitchFamily="18" charset="0"/>
                </a:rPr>
                <a:t>County Roads</a:t>
              </a:r>
            </a:p>
          </p:txBody>
        </p:sp>
        <p:sp>
          <p:nvSpPr>
            <p:cNvPr id="42" name="TextBox 17">
              <a:extLst>
                <a:ext uri="{FF2B5EF4-FFF2-40B4-BE49-F238E27FC236}">
                  <a16:creationId xmlns:a16="http://schemas.microsoft.com/office/drawing/2014/main" id="{F736AC40-C1E1-7934-2C58-E274FDE6F764}"/>
                </a:ext>
              </a:extLst>
            </p:cNvPr>
            <p:cNvSpPr txBox="1"/>
            <p:nvPr/>
          </p:nvSpPr>
          <p:spPr>
            <a:xfrm>
              <a:off x="0" y="2768009"/>
              <a:ext cx="6834045" cy="525016"/>
            </a:xfrm>
            <a:prstGeom prst="rect">
              <a:avLst/>
            </a:prstGeom>
          </p:spPr>
          <p:txBody>
            <a:bodyPr lIns="0" tIns="0" rIns="0" bIns="0" rtlCol="0" anchor="t">
              <a:spAutoFit/>
            </a:bodyPr>
            <a:lstStyle/>
            <a:p>
              <a:pPr algn="ctr" defTabSz="609630">
                <a:lnSpc>
                  <a:spcPts val="2080"/>
                </a:lnSpc>
              </a:pPr>
              <a:endParaRPr lang="en-US" sz="1733" spc="-35">
                <a:latin typeface="Book Antiqua" panose="02040602050305030304" pitchFamily="18" charset="0"/>
              </a:endParaRPr>
            </a:p>
          </p:txBody>
        </p:sp>
      </p:grpSp>
      <p:sp>
        <p:nvSpPr>
          <p:cNvPr id="43" name="AutoShape 18">
            <a:extLst>
              <a:ext uri="{FF2B5EF4-FFF2-40B4-BE49-F238E27FC236}">
                <a16:creationId xmlns:a16="http://schemas.microsoft.com/office/drawing/2014/main" id="{AC667D06-CF08-F26C-5874-66454AFBE0E4}"/>
              </a:ext>
            </a:extLst>
          </p:cNvPr>
          <p:cNvSpPr/>
          <p:nvPr/>
        </p:nvSpPr>
        <p:spPr>
          <a:xfrm rot="-5400000">
            <a:off x="3468746" y="4133228"/>
            <a:ext cx="4668791" cy="2143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highlight>
                <a:srgbClr val="FFFFFF"/>
              </a:highlight>
              <a:uLnTx/>
              <a:uFillTx/>
            </a:endParaRPr>
          </a:p>
        </p:txBody>
      </p:sp>
      <p:sp>
        <p:nvSpPr>
          <p:cNvPr id="44" name="AutoShape 19">
            <a:extLst>
              <a:ext uri="{FF2B5EF4-FFF2-40B4-BE49-F238E27FC236}">
                <a16:creationId xmlns:a16="http://schemas.microsoft.com/office/drawing/2014/main" id="{102A28AF-33DC-0384-3EE6-37E78E2568AE}"/>
              </a:ext>
            </a:extLst>
          </p:cNvPr>
          <p:cNvSpPr/>
          <p:nvPr/>
        </p:nvSpPr>
        <p:spPr>
          <a:xfrm flipV="1">
            <a:off x="1422861" y="3290255"/>
            <a:ext cx="4369565" cy="1386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txBody>
          <a:bodyPr/>
          <a:lstStyle/>
          <a:p>
            <a:pPr marL="0" marR="0" lvl="0" indent="0" defTabSz="60963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prstClr val="black"/>
              </a:solidFill>
              <a:effectLst/>
              <a:uLnTx/>
              <a:uFillTx/>
            </a:endParaRPr>
          </a:p>
        </p:txBody>
      </p:sp>
      <p:sp>
        <p:nvSpPr>
          <p:cNvPr id="5" name="TextBox 7">
            <a:extLst>
              <a:ext uri="{FF2B5EF4-FFF2-40B4-BE49-F238E27FC236}">
                <a16:creationId xmlns:a16="http://schemas.microsoft.com/office/drawing/2014/main" id="{8681A9C0-ED77-4A4E-7715-CCE5B3AB6F32}"/>
              </a:ext>
            </a:extLst>
          </p:cNvPr>
          <p:cNvSpPr txBox="1"/>
          <p:nvPr/>
        </p:nvSpPr>
        <p:spPr>
          <a:xfrm>
            <a:off x="1700138" y="2127305"/>
            <a:ext cx="3417023" cy="678391"/>
          </a:xfrm>
          <a:prstGeom prst="rect">
            <a:avLst/>
          </a:prstGeom>
        </p:spPr>
        <p:txBody>
          <a:bodyPr lIns="0" tIns="0" rIns="0" bIns="0" rtlCol="0" anchor="t">
            <a:spAutoFit/>
          </a:bodyPr>
          <a:lstStyle/>
          <a:p>
            <a:pPr marL="0" marR="0" lvl="0" indent="0" algn="ctr" defTabSz="609630" rtl="0" eaLnBrk="1" fontAlgn="auto" latinLnBrk="0" hangingPunct="1">
              <a:lnSpc>
                <a:spcPts val="56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Book Antiqua" panose="02040602050305030304" pitchFamily="18" charset="0"/>
              </a:rPr>
              <a:t>239,122 km </a:t>
            </a:r>
          </a:p>
        </p:txBody>
      </p:sp>
      <p:sp>
        <p:nvSpPr>
          <p:cNvPr id="6" name="TextBox 8">
            <a:extLst>
              <a:ext uri="{FF2B5EF4-FFF2-40B4-BE49-F238E27FC236}">
                <a16:creationId xmlns:a16="http://schemas.microsoft.com/office/drawing/2014/main" id="{63C43CCE-8CE1-1080-E8E3-599CB310E45E}"/>
              </a:ext>
            </a:extLst>
          </p:cNvPr>
          <p:cNvSpPr txBox="1"/>
          <p:nvPr/>
        </p:nvSpPr>
        <p:spPr>
          <a:xfrm>
            <a:off x="1357240" y="2957090"/>
            <a:ext cx="4102821" cy="322845"/>
          </a:xfrm>
          <a:prstGeom prst="rect">
            <a:avLst/>
          </a:prstGeom>
        </p:spPr>
        <p:txBody>
          <a:bodyPr wrap="square" lIns="0" tIns="0" rIns="0" bIns="0" rtlCol="0" anchor="t">
            <a:spAutoFit/>
          </a:bodyPr>
          <a:lstStyle/>
          <a:p>
            <a:pPr marL="0" marR="0" lvl="0" indent="0" algn="ctr" defTabSz="609630" rtl="0" eaLnBrk="1" fontAlgn="auto" latinLnBrk="0" hangingPunct="1">
              <a:lnSpc>
                <a:spcPts val="2519"/>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Book Antiqua" panose="02040602050305030304" pitchFamily="18" charset="0"/>
              </a:rPr>
              <a:t>Total road network</a:t>
            </a:r>
          </a:p>
        </p:txBody>
      </p:sp>
      <p:sp>
        <p:nvSpPr>
          <p:cNvPr id="55" name="TextBox 13">
            <a:extLst>
              <a:ext uri="{FF2B5EF4-FFF2-40B4-BE49-F238E27FC236}">
                <a16:creationId xmlns:a16="http://schemas.microsoft.com/office/drawing/2014/main" id="{0F9C795C-B5D3-82F4-DCC9-665C514BFE5A}"/>
              </a:ext>
            </a:extLst>
          </p:cNvPr>
          <p:cNvSpPr txBox="1"/>
          <p:nvPr/>
        </p:nvSpPr>
        <p:spPr>
          <a:xfrm>
            <a:off x="6625329" y="7316886"/>
            <a:ext cx="3417023" cy="262508"/>
          </a:xfrm>
          <a:prstGeom prst="rect">
            <a:avLst/>
          </a:prstGeom>
        </p:spPr>
        <p:txBody>
          <a:bodyPr lIns="0" tIns="0" rIns="0" bIns="0" rtlCol="0" anchor="t">
            <a:spAutoFit/>
          </a:bodyPr>
          <a:lstStyle/>
          <a:p>
            <a:pPr algn="ctr" defTabSz="609630">
              <a:lnSpc>
                <a:spcPts val="2080"/>
              </a:lnSpc>
            </a:pPr>
            <a:endParaRPr lang="en-US" sz="1733" spc="-35">
              <a:latin typeface="Book Antiqua" panose="02040602050305030304" pitchFamily="18" charset="0"/>
            </a:endParaRPr>
          </a:p>
        </p:txBody>
      </p:sp>
      <p:graphicFrame>
        <p:nvGraphicFramePr>
          <p:cNvPr id="7" name="Table 6">
            <a:extLst>
              <a:ext uri="{FF2B5EF4-FFF2-40B4-BE49-F238E27FC236}">
                <a16:creationId xmlns:a16="http://schemas.microsoft.com/office/drawing/2014/main" id="{D7A65A66-0ACB-9F0E-4EF0-9C1889A5D06A}"/>
              </a:ext>
            </a:extLst>
          </p:cNvPr>
          <p:cNvGraphicFramePr>
            <a:graphicFrameLocks noGrp="1"/>
          </p:cNvGraphicFramePr>
          <p:nvPr>
            <p:extLst>
              <p:ext uri="{D42A27DB-BD31-4B8C-83A1-F6EECF244321}">
                <p14:modId xmlns:p14="http://schemas.microsoft.com/office/powerpoint/2010/main" val="207161673"/>
              </p:ext>
            </p:extLst>
          </p:nvPr>
        </p:nvGraphicFramePr>
        <p:xfrm>
          <a:off x="5983803" y="1962713"/>
          <a:ext cx="5971508" cy="4747353"/>
        </p:xfrm>
        <a:graphic>
          <a:graphicData uri="http://schemas.openxmlformats.org/drawingml/2006/table">
            <a:tbl>
              <a:tblPr firstRow="1" firstCol="1" bandRow="1">
                <a:tableStyleId>{93296810-A885-4BE3-A3E7-6D5BEEA58F35}</a:tableStyleId>
              </a:tblPr>
              <a:tblGrid>
                <a:gridCol w="1335723">
                  <a:extLst>
                    <a:ext uri="{9D8B030D-6E8A-4147-A177-3AD203B41FA5}">
                      <a16:colId xmlns:a16="http://schemas.microsoft.com/office/drawing/2014/main" val="659838827"/>
                    </a:ext>
                  </a:extLst>
                </a:gridCol>
                <a:gridCol w="1442551">
                  <a:extLst>
                    <a:ext uri="{9D8B030D-6E8A-4147-A177-3AD203B41FA5}">
                      <a16:colId xmlns:a16="http://schemas.microsoft.com/office/drawing/2014/main" val="3718776418"/>
                    </a:ext>
                  </a:extLst>
                </a:gridCol>
                <a:gridCol w="1338629">
                  <a:extLst>
                    <a:ext uri="{9D8B030D-6E8A-4147-A177-3AD203B41FA5}">
                      <a16:colId xmlns:a16="http://schemas.microsoft.com/office/drawing/2014/main" val="2004420684"/>
                    </a:ext>
                  </a:extLst>
                </a:gridCol>
                <a:gridCol w="1854605">
                  <a:extLst>
                    <a:ext uri="{9D8B030D-6E8A-4147-A177-3AD203B41FA5}">
                      <a16:colId xmlns:a16="http://schemas.microsoft.com/office/drawing/2014/main" val="3189879283"/>
                    </a:ext>
                  </a:extLst>
                </a:gridCol>
              </a:tblGrid>
              <a:tr h="412061">
                <a:tc>
                  <a:txBody>
                    <a:bodyPr/>
                    <a:lstStyle/>
                    <a:p>
                      <a:pPr algn="just">
                        <a:lnSpc>
                          <a:spcPct val="102000"/>
                        </a:lnSpc>
                        <a:spcBef>
                          <a:spcPts val="300"/>
                        </a:spcBef>
                        <a:spcAft>
                          <a:spcPts val="800"/>
                        </a:spcAft>
                      </a:pPr>
                      <a:r>
                        <a:rPr lang="en-GB" sz="1200" dirty="0">
                          <a:effectLst/>
                        </a:rPr>
                        <a:t>Road Category</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dirty="0">
                          <a:effectLst/>
                        </a:rPr>
                        <a:t>Road Agency</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Road Class </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Total Length (km)</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14824571"/>
                  </a:ext>
                </a:extLst>
              </a:tr>
              <a:tr h="234770">
                <a:tc>
                  <a:txBody>
                    <a:bodyPr/>
                    <a:lstStyle/>
                    <a:p>
                      <a:pPr algn="just">
                        <a:lnSpc>
                          <a:spcPct val="102000"/>
                        </a:lnSpc>
                        <a:spcBef>
                          <a:spcPts val="300"/>
                        </a:spcBef>
                        <a:spcAft>
                          <a:spcPts val="800"/>
                        </a:spcAft>
                      </a:pPr>
                      <a:r>
                        <a:rPr lang="en-GB" sz="1200" dirty="0">
                          <a:effectLst/>
                        </a:rPr>
                        <a:t>NTR</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dirty="0" err="1">
                          <a:effectLst/>
                        </a:rPr>
                        <a:t>KeNHA</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S</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365</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63752399"/>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A</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dirty="0">
                          <a:effectLst/>
                        </a:rPr>
                        <a:t>8,299</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18862376"/>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B</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15,758</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55160858"/>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KeNHA Total</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24,422</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10725656"/>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KeRRA</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C</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27,800</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09225442"/>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KeRRA Total</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27,800</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243020211"/>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KURA</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Au</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148</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25052380"/>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Bu</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631</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84413208"/>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Cu</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4,029</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33127424"/>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KURA Total</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4,808</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38511708"/>
                  </a:ext>
                </a:extLst>
              </a:tr>
              <a:tr h="234770">
                <a:tc>
                  <a:txBody>
                    <a:bodyPr/>
                    <a:lstStyle/>
                    <a:p>
                      <a:pPr algn="just">
                        <a:lnSpc>
                          <a:spcPct val="102000"/>
                        </a:lnSpc>
                        <a:spcBef>
                          <a:spcPts val="300"/>
                        </a:spcBef>
                        <a:spcAft>
                          <a:spcPts val="800"/>
                        </a:spcAft>
                      </a:pPr>
                      <a:r>
                        <a:rPr lang="en-GB" sz="1200" dirty="0">
                          <a:effectLst/>
                        </a:rPr>
                        <a:t>NTR Total</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endParaRPr lang="en-KE" sz="1100" b="1" dirty="0">
                        <a:solidFill>
                          <a:schemeClr val="bg1"/>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endParaRPr lang="en-KE" sz="1100" b="1" dirty="0">
                        <a:solidFill>
                          <a:schemeClr val="bg1"/>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pPr algn="just">
                        <a:lnSpc>
                          <a:spcPct val="102000"/>
                        </a:lnSpc>
                        <a:spcBef>
                          <a:spcPts val="300"/>
                        </a:spcBef>
                        <a:spcAft>
                          <a:spcPts val="800"/>
                        </a:spcAft>
                      </a:pPr>
                      <a:r>
                        <a:rPr lang="en-GB" sz="1200" b="1" dirty="0">
                          <a:solidFill>
                            <a:schemeClr val="bg1"/>
                          </a:solidFill>
                          <a:effectLst/>
                        </a:rPr>
                        <a:t>57,030</a:t>
                      </a:r>
                      <a:endParaRPr lang="en-KE" sz="1200" b="1" dirty="0">
                        <a:solidFill>
                          <a:schemeClr val="bg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solidFill>
                      <a:schemeClr val="accent6"/>
                    </a:solidFill>
                  </a:tcPr>
                </a:tc>
                <a:extLst>
                  <a:ext uri="{0D108BD9-81ED-4DB2-BD59-A6C34878D82A}">
                    <a16:rowId xmlns:a16="http://schemas.microsoft.com/office/drawing/2014/main" val="960887324"/>
                  </a:ext>
                </a:extLst>
              </a:tr>
              <a:tr h="234770">
                <a:tc>
                  <a:txBody>
                    <a:bodyPr/>
                    <a:lstStyle/>
                    <a:p>
                      <a:pPr algn="just">
                        <a:lnSpc>
                          <a:spcPct val="102000"/>
                        </a:lnSpc>
                        <a:spcBef>
                          <a:spcPts val="300"/>
                        </a:spcBef>
                        <a:spcAft>
                          <a:spcPts val="800"/>
                        </a:spcAft>
                      </a:pPr>
                      <a:r>
                        <a:rPr lang="en-GB" sz="1200" dirty="0">
                          <a:effectLst/>
                        </a:rPr>
                        <a:t>County</a:t>
                      </a: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County</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D</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16,823</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69124504"/>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E</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19,324</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07886982"/>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F</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28,994</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674255270"/>
                  </a:ext>
                </a:extLst>
              </a:tr>
              <a:tr h="234770">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endParaRPr lang="en-KE" sz="110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G</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r>
                        <a:rPr lang="en-GB" sz="1200">
                          <a:effectLst/>
                        </a:rPr>
                        <a:t>116,950</a:t>
                      </a:r>
                      <a:endParaRPr lang="en-KE" sz="12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53691217"/>
                  </a:ext>
                </a:extLst>
              </a:tr>
              <a:tr h="37026">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endParaRPr lang="en-KE" sz="1100" dirty="0">
                        <a:effectLst/>
                        <a:latin typeface="Calibri" panose="020F0502020204030204" pitchFamily="34" charset="0"/>
                        <a:cs typeface="Arial" panose="020B0604020202020204" pitchFamily="34" charset="0"/>
                      </a:endParaRPr>
                    </a:p>
                  </a:txBody>
                  <a:tcPr marL="68580" marR="68580" marT="0" marB="0"/>
                </a:tc>
                <a:tc>
                  <a:txBody>
                    <a:bodyPr/>
                    <a:lstStyle/>
                    <a:p>
                      <a:pPr algn="just">
                        <a:lnSpc>
                          <a:spcPct val="102000"/>
                        </a:lnSpc>
                        <a:spcBef>
                          <a:spcPts val="300"/>
                        </a:spcBef>
                        <a:spcAft>
                          <a:spcPts val="800"/>
                        </a:spcAft>
                      </a:pPr>
                      <a:endParaRPr lang="en-KE" sz="12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153772758"/>
                  </a:ext>
                </a:extLst>
              </a:tr>
              <a:tr h="234770">
                <a:tc>
                  <a:txBody>
                    <a:bodyPr/>
                    <a:lstStyle/>
                    <a:p>
                      <a:pPr algn="just">
                        <a:lnSpc>
                          <a:spcPct val="102000"/>
                        </a:lnSpc>
                        <a:spcBef>
                          <a:spcPts val="300"/>
                        </a:spcBef>
                        <a:spcAft>
                          <a:spcPts val="800"/>
                        </a:spcAft>
                      </a:pPr>
                      <a:r>
                        <a:rPr lang="en-GB" sz="1200" b="1" dirty="0">
                          <a:solidFill>
                            <a:schemeClr val="bg1"/>
                          </a:solidFill>
                          <a:effectLst/>
                        </a:rPr>
                        <a:t>County Total</a:t>
                      </a:r>
                      <a:endParaRPr lang="en-KE" sz="1200" b="1" dirty="0">
                        <a:solidFill>
                          <a:schemeClr val="bg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endParaRPr lang="en-KE" sz="1100" b="1" dirty="0">
                        <a:solidFill>
                          <a:schemeClr val="bg1"/>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endParaRPr lang="en-KE" sz="1100" b="1" dirty="0">
                        <a:solidFill>
                          <a:schemeClr val="bg1"/>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pPr algn="just">
                        <a:lnSpc>
                          <a:spcPct val="102000"/>
                        </a:lnSpc>
                        <a:spcBef>
                          <a:spcPts val="300"/>
                        </a:spcBef>
                        <a:spcAft>
                          <a:spcPts val="800"/>
                        </a:spcAft>
                      </a:pPr>
                      <a:r>
                        <a:rPr lang="en-GB" sz="1200" b="1" dirty="0">
                          <a:solidFill>
                            <a:schemeClr val="bg1"/>
                          </a:solidFill>
                          <a:effectLst/>
                        </a:rPr>
                        <a:t>182,092</a:t>
                      </a:r>
                      <a:endParaRPr lang="en-KE" sz="1200" b="1" dirty="0">
                        <a:solidFill>
                          <a:schemeClr val="bg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solidFill>
                      <a:schemeClr val="accent6"/>
                    </a:solidFill>
                  </a:tcPr>
                </a:tc>
                <a:extLst>
                  <a:ext uri="{0D108BD9-81ED-4DB2-BD59-A6C34878D82A}">
                    <a16:rowId xmlns:a16="http://schemas.microsoft.com/office/drawing/2014/main" val="1422341479"/>
                  </a:ext>
                </a:extLst>
              </a:tr>
              <a:tr h="397489">
                <a:tc>
                  <a:txBody>
                    <a:bodyPr/>
                    <a:lstStyle/>
                    <a:p>
                      <a:pPr algn="just">
                        <a:lnSpc>
                          <a:spcPct val="102000"/>
                        </a:lnSpc>
                        <a:spcBef>
                          <a:spcPts val="300"/>
                        </a:spcBef>
                        <a:spcAft>
                          <a:spcPts val="800"/>
                        </a:spcAft>
                      </a:pPr>
                      <a:r>
                        <a:rPr lang="en-GB" sz="1600" b="1" dirty="0">
                          <a:solidFill>
                            <a:srgbClr val="FFFF00"/>
                          </a:solidFill>
                          <a:effectLst/>
                        </a:rPr>
                        <a:t>Grand Total</a:t>
                      </a:r>
                      <a:endParaRPr lang="en-KE" sz="1600" b="1" dirty="0">
                        <a:solidFill>
                          <a:srgbClr val="FFFF00"/>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endParaRPr lang="en-KE" sz="1600" b="1" dirty="0">
                        <a:solidFill>
                          <a:srgbClr val="FFFF00"/>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endParaRPr lang="en-KE" sz="1600" b="1">
                        <a:solidFill>
                          <a:srgbClr val="FFFF00"/>
                        </a:solidFill>
                        <a:effectLst/>
                        <a:latin typeface="Calibri" panose="020F0502020204030204" pitchFamily="34" charset="0"/>
                        <a:cs typeface="Arial" panose="020B0604020202020204" pitchFamily="34" charset="0"/>
                      </a:endParaRPr>
                    </a:p>
                  </a:txBody>
                  <a:tcPr marL="68580" marR="68580" marT="0" marB="0">
                    <a:solidFill>
                      <a:schemeClr val="accent6"/>
                    </a:solidFill>
                  </a:tcPr>
                </a:tc>
                <a:tc>
                  <a:txBody>
                    <a:bodyPr/>
                    <a:lstStyle/>
                    <a:p>
                      <a:pPr algn="just">
                        <a:lnSpc>
                          <a:spcPct val="102000"/>
                        </a:lnSpc>
                        <a:spcBef>
                          <a:spcPts val="300"/>
                        </a:spcBef>
                        <a:spcAft>
                          <a:spcPts val="800"/>
                        </a:spcAft>
                      </a:pPr>
                      <a:r>
                        <a:rPr lang="en-GB" sz="1600" b="1" dirty="0">
                          <a:solidFill>
                            <a:srgbClr val="FFFF00"/>
                          </a:solidFill>
                          <a:effectLst/>
                        </a:rPr>
                        <a:t>239,122</a:t>
                      </a:r>
                      <a:endParaRPr lang="en-KE" sz="1600" b="1" dirty="0">
                        <a:solidFill>
                          <a:srgbClr val="FFFF00"/>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solidFill>
                      <a:schemeClr val="accent6"/>
                    </a:solidFill>
                  </a:tcPr>
                </a:tc>
                <a:extLst>
                  <a:ext uri="{0D108BD9-81ED-4DB2-BD59-A6C34878D82A}">
                    <a16:rowId xmlns:a16="http://schemas.microsoft.com/office/drawing/2014/main" val="1502234453"/>
                  </a:ext>
                </a:extLst>
              </a:tr>
            </a:tbl>
          </a:graphicData>
        </a:graphic>
      </p:graphicFrame>
      <p:sp>
        <p:nvSpPr>
          <p:cNvPr id="9" name="Title 1">
            <a:extLst>
              <a:ext uri="{FF2B5EF4-FFF2-40B4-BE49-F238E27FC236}">
                <a16:creationId xmlns:a16="http://schemas.microsoft.com/office/drawing/2014/main" id="{21D78A35-7093-0E03-0E5B-9380AC3F3DCE}"/>
              </a:ext>
            </a:extLst>
          </p:cNvPr>
          <p:cNvSpPr txBox="1">
            <a:spLocks/>
          </p:cNvSpPr>
          <p:nvPr/>
        </p:nvSpPr>
        <p:spPr>
          <a:xfrm>
            <a:off x="1958079" y="-73828"/>
            <a:ext cx="9334500"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dirty="0"/>
              <a:t>RESULTS</a:t>
            </a:r>
            <a:endParaRPr lang="en-US" b="1" kern="1200" dirty="0">
              <a:latin typeface="Book Antiqua" panose="02040602050305030304" pitchFamily="18" charset="0"/>
              <a:ea typeface="+mj-ea"/>
              <a:cs typeface="+mj-cs"/>
            </a:endParaRPr>
          </a:p>
        </p:txBody>
      </p:sp>
      <p:sp>
        <p:nvSpPr>
          <p:cNvPr id="10" name="TextBox 9">
            <a:extLst>
              <a:ext uri="{FF2B5EF4-FFF2-40B4-BE49-F238E27FC236}">
                <a16:creationId xmlns:a16="http://schemas.microsoft.com/office/drawing/2014/main" id="{29579919-D7D4-623B-5F09-BDD2FF6F1019}"/>
              </a:ext>
            </a:extLst>
          </p:cNvPr>
          <p:cNvSpPr txBox="1"/>
          <p:nvPr/>
        </p:nvSpPr>
        <p:spPr>
          <a:xfrm>
            <a:off x="1751587" y="1275306"/>
            <a:ext cx="5167423" cy="461665"/>
          </a:xfrm>
          <a:prstGeom prst="rect">
            <a:avLst/>
          </a:prstGeom>
          <a:noFill/>
        </p:spPr>
        <p:txBody>
          <a:bodyPr wrap="square">
            <a:spAutoFit/>
          </a:bodyPr>
          <a:lstStyle/>
          <a:p>
            <a:pPr algn="just">
              <a:spcBef>
                <a:spcPts val="1200"/>
              </a:spcBef>
            </a:pPr>
            <a:r>
              <a:rPr lang="en-GB" sz="2400" b="1" dirty="0"/>
              <a:t>Overview of the Road Register, 2024</a:t>
            </a:r>
          </a:p>
        </p:txBody>
      </p:sp>
    </p:spTree>
    <p:extLst>
      <p:ext uri="{BB962C8B-B14F-4D97-AF65-F5344CB8AC3E}">
        <p14:creationId xmlns:p14="http://schemas.microsoft.com/office/powerpoint/2010/main" val="404399881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6AD39A-7DA8-1CAE-BD61-1239D421C1FC}"/>
              </a:ext>
            </a:extLst>
          </p:cNvPr>
          <p:cNvSpPr txBox="1"/>
          <p:nvPr/>
        </p:nvSpPr>
        <p:spPr>
          <a:xfrm>
            <a:off x="629415" y="1857840"/>
            <a:ext cx="3852333" cy="350417"/>
          </a:xfrm>
          <a:prstGeom prst="rect">
            <a:avLst/>
          </a:prstGeom>
          <a:noFill/>
        </p:spPr>
        <p:txBody>
          <a:bodyPr wrap="square">
            <a:spAutoFit/>
          </a:bodyPr>
          <a:lstStyle/>
          <a:p>
            <a:pPr lvl="1" algn="just">
              <a:lnSpc>
                <a:spcPct val="130000"/>
              </a:lnSpc>
              <a:spcBef>
                <a:spcPts val="1200"/>
              </a:spcBef>
              <a:spcAft>
                <a:spcPts val="600"/>
              </a:spcAft>
            </a:pPr>
            <a:r>
              <a:rPr lang="en-US" sz="1400" b="1" cap="all" dirty="0">
                <a:effectLst/>
                <a:latin typeface="Book Antiqua" panose="02040602050305030304" pitchFamily="18" charset="0"/>
                <a:ea typeface="Book Antiqua" panose="02040602050305030304" pitchFamily="18" charset="0"/>
                <a:cs typeface="Times New Roman" panose="02020603050405020304" pitchFamily="18" charset="0"/>
              </a:rPr>
              <a:t>2. Changes in length per Class</a:t>
            </a:r>
            <a:endParaRPr lang="en-KE" sz="1400" b="1" cap="all" dirty="0">
              <a:effectLst/>
              <a:latin typeface="Book Antiqua" panose="02040602050305030304" pitchFamily="18" charset="0"/>
              <a:ea typeface="Book Antiqua" panose="02040602050305030304" pitchFamily="18" charset="0"/>
              <a:cs typeface="Times New Roman" panose="02020603050405020304" pitchFamily="18" charset="0"/>
            </a:endParaRPr>
          </a:p>
        </p:txBody>
      </p:sp>
      <p:graphicFrame>
        <p:nvGraphicFramePr>
          <p:cNvPr id="5" name="Table 4">
            <a:extLst>
              <a:ext uri="{FF2B5EF4-FFF2-40B4-BE49-F238E27FC236}">
                <a16:creationId xmlns:a16="http://schemas.microsoft.com/office/drawing/2014/main" id="{626DDAF1-B2EC-EC68-0C02-F5FD136A73A7}"/>
              </a:ext>
            </a:extLst>
          </p:cNvPr>
          <p:cNvGraphicFramePr>
            <a:graphicFrameLocks noGrp="1"/>
          </p:cNvGraphicFramePr>
          <p:nvPr>
            <p:extLst>
              <p:ext uri="{D42A27DB-BD31-4B8C-83A1-F6EECF244321}">
                <p14:modId xmlns:p14="http://schemas.microsoft.com/office/powerpoint/2010/main" val="2271942505"/>
              </p:ext>
            </p:extLst>
          </p:nvPr>
        </p:nvGraphicFramePr>
        <p:xfrm>
          <a:off x="1166916" y="2368709"/>
          <a:ext cx="5002880" cy="3185879"/>
        </p:xfrm>
        <a:graphic>
          <a:graphicData uri="http://schemas.openxmlformats.org/drawingml/2006/table">
            <a:tbl>
              <a:tblPr firstRow="1" firstCol="1" bandRow="1">
                <a:tableStyleId>{93296810-A885-4BE3-A3E7-6D5BEEA58F35}</a:tableStyleId>
              </a:tblPr>
              <a:tblGrid>
                <a:gridCol w="975546">
                  <a:extLst>
                    <a:ext uri="{9D8B030D-6E8A-4147-A177-3AD203B41FA5}">
                      <a16:colId xmlns:a16="http://schemas.microsoft.com/office/drawing/2014/main" val="1429831863"/>
                    </a:ext>
                  </a:extLst>
                </a:gridCol>
                <a:gridCol w="975546">
                  <a:extLst>
                    <a:ext uri="{9D8B030D-6E8A-4147-A177-3AD203B41FA5}">
                      <a16:colId xmlns:a16="http://schemas.microsoft.com/office/drawing/2014/main" val="4064863665"/>
                    </a:ext>
                  </a:extLst>
                </a:gridCol>
                <a:gridCol w="1038121">
                  <a:extLst>
                    <a:ext uri="{9D8B030D-6E8A-4147-A177-3AD203B41FA5}">
                      <a16:colId xmlns:a16="http://schemas.microsoft.com/office/drawing/2014/main" val="1546395836"/>
                    </a:ext>
                  </a:extLst>
                </a:gridCol>
                <a:gridCol w="1038121">
                  <a:extLst>
                    <a:ext uri="{9D8B030D-6E8A-4147-A177-3AD203B41FA5}">
                      <a16:colId xmlns:a16="http://schemas.microsoft.com/office/drawing/2014/main" val="3453818584"/>
                    </a:ext>
                  </a:extLst>
                </a:gridCol>
                <a:gridCol w="975546">
                  <a:extLst>
                    <a:ext uri="{9D8B030D-6E8A-4147-A177-3AD203B41FA5}">
                      <a16:colId xmlns:a16="http://schemas.microsoft.com/office/drawing/2014/main" val="3820497003"/>
                    </a:ext>
                  </a:extLst>
                </a:gridCol>
              </a:tblGrid>
              <a:tr h="325523">
                <a:tc rowSpan="2">
                  <a:txBody>
                    <a:bodyPr/>
                    <a:lstStyle/>
                    <a:p>
                      <a:pPr algn="l">
                        <a:lnSpc>
                          <a:spcPct val="102000"/>
                        </a:lnSpc>
                        <a:spcBef>
                          <a:spcPts val="300"/>
                        </a:spcBef>
                        <a:spcAft>
                          <a:spcPts val="800"/>
                        </a:spcAft>
                      </a:pPr>
                      <a:r>
                        <a:rPr lang="en-GB" sz="1200" b="1" kern="100" dirty="0">
                          <a:solidFill>
                            <a:schemeClr val="tx1"/>
                          </a:solidFill>
                          <a:effectLst/>
                        </a:rPr>
                        <a:t>Road Class</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gridSpan="2">
                  <a:txBody>
                    <a:bodyPr/>
                    <a:lstStyle/>
                    <a:p>
                      <a:pPr algn="l">
                        <a:lnSpc>
                          <a:spcPct val="102000"/>
                        </a:lnSpc>
                        <a:spcBef>
                          <a:spcPts val="300"/>
                        </a:spcBef>
                        <a:spcAft>
                          <a:spcPts val="800"/>
                        </a:spcAft>
                      </a:pPr>
                      <a:r>
                        <a:rPr lang="en-GB" sz="1200" b="1" kern="100" dirty="0">
                          <a:solidFill>
                            <a:schemeClr val="tx1"/>
                          </a:solidFill>
                          <a:effectLst/>
                        </a:rPr>
                        <a:t>Year</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gridSpan="2">
                  <a:txBody>
                    <a:bodyPr/>
                    <a:lstStyle/>
                    <a:p>
                      <a:pPr algn="l">
                        <a:lnSpc>
                          <a:spcPct val="102000"/>
                        </a:lnSpc>
                        <a:spcBef>
                          <a:spcPts val="300"/>
                        </a:spcBef>
                        <a:spcAft>
                          <a:spcPts val="800"/>
                        </a:spcAft>
                      </a:pPr>
                      <a:r>
                        <a:rPr lang="en-GB" sz="1200" b="1" kern="100" dirty="0">
                          <a:solidFill>
                            <a:schemeClr val="tx1"/>
                          </a:solidFill>
                          <a:effectLst/>
                        </a:rPr>
                        <a:t>Change</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extLst>
                  <a:ext uri="{0D108BD9-81ED-4DB2-BD59-A6C34878D82A}">
                    <a16:rowId xmlns:a16="http://schemas.microsoft.com/office/drawing/2014/main" val="4264588410"/>
                  </a:ext>
                </a:extLst>
              </a:tr>
              <a:tr h="288017">
                <a:tc vMerge="1">
                  <a:txBody>
                    <a:bodyPr/>
                    <a:lstStyle/>
                    <a:p>
                      <a:endParaRPr lang="en-KE"/>
                    </a:p>
                  </a:txBody>
                  <a:tcPr/>
                </a:tc>
                <a:tc>
                  <a:txBody>
                    <a:bodyPr/>
                    <a:lstStyle/>
                    <a:p>
                      <a:pPr algn="l">
                        <a:lnSpc>
                          <a:spcPct val="102000"/>
                        </a:lnSpc>
                        <a:spcBef>
                          <a:spcPts val="300"/>
                        </a:spcBef>
                        <a:spcAft>
                          <a:spcPts val="800"/>
                        </a:spcAft>
                      </a:pPr>
                      <a:r>
                        <a:rPr lang="en-GB" sz="1200" b="1" kern="100">
                          <a:solidFill>
                            <a:schemeClr val="tx1"/>
                          </a:solidFill>
                          <a:effectLst/>
                        </a:rPr>
                        <a:t>2024</a:t>
                      </a:r>
                      <a:endParaRPr lang="en-KE" sz="1200" kern="10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2016</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Km</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 Change</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70263486"/>
                  </a:ext>
                </a:extLst>
              </a:tr>
              <a:tr h="205221">
                <a:tc>
                  <a:txBody>
                    <a:bodyPr/>
                    <a:lstStyle/>
                    <a:p>
                      <a:pPr algn="l">
                        <a:lnSpc>
                          <a:spcPct val="102000"/>
                        </a:lnSpc>
                        <a:spcBef>
                          <a:spcPts val="300"/>
                        </a:spcBef>
                        <a:spcAft>
                          <a:spcPts val="800"/>
                        </a:spcAft>
                      </a:pPr>
                      <a:r>
                        <a:rPr lang="en-GB" sz="1200" b="1" kern="100">
                          <a:solidFill>
                            <a:srgbClr val="000000"/>
                          </a:solidFill>
                          <a:effectLst/>
                        </a:rPr>
                        <a:t>S</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365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 </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365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202824979"/>
                  </a:ext>
                </a:extLst>
              </a:tr>
              <a:tr h="205221">
                <a:tc>
                  <a:txBody>
                    <a:bodyPr/>
                    <a:lstStyle/>
                    <a:p>
                      <a:pPr algn="l">
                        <a:lnSpc>
                          <a:spcPct val="102000"/>
                        </a:lnSpc>
                        <a:spcBef>
                          <a:spcPts val="300"/>
                        </a:spcBef>
                        <a:spcAft>
                          <a:spcPts val="800"/>
                        </a:spcAft>
                      </a:pPr>
                      <a:r>
                        <a:rPr lang="en-GB" sz="1200" b="1" kern="100">
                          <a:solidFill>
                            <a:srgbClr val="000000"/>
                          </a:solidFill>
                          <a:effectLst/>
                        </a:rPr>
                        <a:t>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8,299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7,572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727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099947963"/>
                  </a:ext>
                </a:extLst>
              </a:tr>
              <a:tr h="205221">
                <a:tc>
                  <a:txBody>
                    <a:bodyPr/>
                    <a:lstStyle/>
                    <a:p>
                      <a:pPr algn="l">
                        <a:lnSpc>
                          <a:spcPct val="102000"/>
                        </a:lnSpc>
                        <a:spcBef>
                          <a:spcPts val="300"/>
                        </a:spcBef>
                        <a:spcAft>
                          <a:spcPts val="800"/>
                        </a:spcAft>
                      </a:pPr>
                      <a:r>
                        <a:rPr lang="en-GB" sz="1200" b="1" kern="100">
                          <a:solidFill>
                            <a:srgbClr val="000000"/>
                          </a:solidFill>
                          <a:effectLst/>
                        </a:rPr>
                        <a:t>B</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15,758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10,542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5,216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43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66456715"/>
                  </a:ext>
                </a:extLst>
              </a:tr>
              <a:tr h="205221">
                <a:tc>
                  <a:txBody>
                    <a:bodyPr/>
                    <a:lstStyle/>
                    <a:p>
                      <a:pPr algn="l">
                        <a:lnSpc>
                          <a:spcPct val="102000"/>
                        </a:lnSpc>
                        <a:spcBef>
                          <a:spcPts val="300"/>
                        </a:spcBef>
                        <a:spcAft>
                          <a:spcPts val="800"/>
                        </a:spcAft>
                      </a:pPr>
                      <a:r>
                        <a:rPr lang="en-GB" sz="1200" b="1" kern="100">
                          <a:solidFill>
                            <a:srgbClr val="000000"/>
                          </a:solidFill>
                          <a:effectLst/>
                        </a:rPr>
                        <a:t>C</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27,800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19,512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8,288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44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10505744"/>
                  </a:ext>
                </a:extLst>
              </a:tr>
              <a:tr h="205221">
                <a:tc>
                  <a:txBody>
                    <a:bodyPr/>
                    <a:lstStyle/>
                    <a:p>
                      <a:pPr algn="l">
                        <a:lnSpc>
                          <a:spcPct val="102000"/>
                        </a:lnSpc>
                        <a:spcBef>
                          <a:spcPts val="300"/>
                        </a:spcBef>
                        <a:spcAft>
                          <a:spcPts val="800"/>
                        </a:spcAft>
                      </a:pPr>
                      <a:r>
                        <a:rPr lang="en-GB" sz="1200" b="1" kern="100">
                          <a:solidFill>
                            <a:srgbClr val="000000"/>
                          </a:solidFill>
                          <a:effectLst/>
                        </a:rPr>
                        <a:t>Au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148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140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37948437"/>
                  </a:ext>
                </a:extLst>
              </a:tr>
              <a:tr h="205221">
                <a:tc>
                  <a:txBody>
                    <a:bodyPr/>
                    <a:lstStyle/>
                    <a:p>
                      <a:pPr algn="l">
                        <a:lnSpc>
                          <a:spcPct val="102000"/>
                        </a:lnSpc>
                        <a:spcBef>
                          <a:spcPts val="300"/>
                        </a:spcBef>
                        <a:spcAft>
                          <a:spcPts val="800"/>
                        </a:spcAft>
                      </a:pPr>
                      <a:r>
                        <a:rPr lang="en-GB" sz="1200" b="1" kern="100">
                          <a:solidFill>
                            <a:srgbClr val="000000"/>
                          </a:solidFill>
                          <a:effectLst/>
                        </a:rPr>
                        <a:t>Bu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631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2,229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-1,598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-70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762475724"/>
                  </a:ext>
                </a:extLst>
              </a:tr>
              <a:tr h="205221">
                <a:tc>
                  <a:txBody>
                    <a:bodyPr/>
                    <a:lstStyle/>
                    <a:p>
                      <a:pPr algn="l">
                        <a:lnSpc>
                          <a:spcPct val="102000"/>
                        </a:lnSpc>
                        <a:spcBef>
                          <a:spcPts val="300"/>
                        </a:spcBef>
                        <a:spcAft>
                          <a:spcPts val="800"/>
                        </a:spcAft>
                      </a:pPr>
                      <a:r>
                        <a:rPr lang="en-GB" sz="1200" b="1" kern="100">
                          <a:solidFill>
                            <a:srgbClr val="000000"/>
                          </a:solidFill>
                          <a:effectLst/>
                        </a:rPr>
                        <a:t>Cu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4,029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4,029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98052846"/>
                  </a:ext>
                </a:extLst>
              </a:tr>
              <a:tr h="205221">
                <a:tc>
                  <a:txBody>
                    <a:bodyPr/>
                    <a:lstStyle/>
                    <a:p>
                      <a:pPr algn="l">
                        <a:lnSpc>
                          <a:spcPct val="102000"/>
                        </a:lnSpc>
                        <a:spcBef>
                          <a:spcPts val="300"/>
                        </a:spcBef>
                        <a:spcAft>
                          <a:spcPts val="800"/>
                        </a:spcAft>
                      </a:pPr>
                      <a:r>
                        <a:rPr lang="en-GB" sz="1200" b="1" kern="100">
                          <a:solidFill>
                            <a:srgbClr val="000000"/>
                          </a:solidFill>
                          <a:effectLst/>
                        </a:rPr>
                        <a:t>D</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16,823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11,123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5,700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53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770102924"/>
                  </a:ext>
                </a:extLst>
              </a:tr>
              <a:tr h="205221">
                <a:tc>
                  <a:txBody>
                    <a:bodyPr/>
                    <a:lstStyle/>
                    <a:p>
                      <a:pPr algn="l">
                        <a:lnSpc>
                          <a:spcPct val="102000"/>
                        </a:lnSpc>
                        <a:spcBef>
                          <a:spcPts val="300"/>
                        </a:spcBef>
                        <a:spcAft>
                          <a:spcPts val="800"/>
                        </a:spcAft>
                      </a:pPr>
                      <a:r>
                        <a:rPr lang="en-GB" sz="1200" b="1" kern="100">
                          <a:solidFill>
                            <a:srgbClr val="000000"/>
                          </a:solidFill>
                          <a:effectLst/>
                        </a:rPr>
                        <a:t>E</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19,324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14,048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5,276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39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410350728"/>
                  </a:ext>
                </a:extLst>
              </a:tr>
              <a:tr h="205221">
                <a:tc>
                  <a:txBody>
                    <a:bodyPr/>
                    <a:lstStyle/>
                    <a:p>
                      <a:pPr algn="l">
                        <a:lnSpc>
                          <a:spcPct val="102000"/>
                        </a:lnSpc>
                        <a:spcBef>
                          <a:spcPts val="300"/>
                        </a:spcBef>
                        <a:spcAft>
                          <a:spcPts val="800"/>
                        </a:spcAft>
                      </a:pPr>
                      <a:r>
                        <a:rPr lang="en-GB" sz="1200" b="1" kern="100">
                          <a:solidFill>
                            <a:srgbClr val="000000"/>
                          </a:solidFill>
                          <a:effectLst/>
                        </a:rPr>
                        <a:t>F</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28,994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9,626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19,368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202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672357919"/>
                  </a:ext>
                </a:extLst>
              </a:tr>
              <a:tr h="205221">
                <a:tc>
                  <a:txBody>
                    <a:bodyPr/>
                    <a:lstStyle/>
                    <a:p>
                      <a:pPr algn="l">
                        <a:lnSpc>
                          <a:spcPct val="102000"/>
                        </a:lnSpc>
                        <a:spcBef>
                          <a:spcPts val="300"/>
                        </a:spcBef>
                        <a:spcAft>
                          <a:spcPts val="800"/>
                        </a:spcAft>
                      </a:pPr>
                      <a:r>
                        <a:rPr lang="en-GB" sz="1200" b="1" kern="100">
                          <a:solidFill>
                            <a:srgbClr val="000000"/>
                          </a:solidFill>
                          <a:effectLst/>
                        </a:rPr>
                        <a:t>G</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116,950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86,659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30,291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solidFill>
                            <a:srgbClr val="000000"/>
                          </a:solidFill>
                          <a:effectLst/>
                        </a:rPr>
                        <a:t>35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747067491"/>
                  </a:ext>
                </a:extLst>
              </a:tr>
              <a:tr h="314908">
                <a:tc>
                  <a:txBody>
                    <a:bodyPr/>
                    <a:lstStyle/>
                    <a:p>
                      <a:pPr algn="l">
                        <a:lnSpc>
                          <a:spcPct val="102000"/>
                        </a:lnSpc>
                        <a:spcBef>
                          <a:spcPts val="300"/>
                        </a:spcBef>
                        <a:spcAft>
                          <a:spcPts val="800"/>
                        </a:spcAft>
                      </a:pPr>
                      <a:r>
                        <a:rPr lang="en-GB" sz="1200" b="1" kern="100">
                          <a:solidFill>
                            <a:srgbClr val="FFFFFF"/>
                          </a:solidFill>
                          <a:effectLst/>
                        </a:rPr>
                        <a:t>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239,122</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161,451</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pPr>
                      <a:endParaRPr lang="en-KE" sz="1100" kern="100" dirty="0">
                        <a:effectLst/>
                        <a:latin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26129698"/>
                  </a:ext>
                </a:extLst>
              </a:tr>
            </a:tbl>
          </a:graphicData>
        </a:graphic>
      </p:graphicFrame>
      <p:sp>
        <p:nvSpPr>
          <p:cNvPr id="7" name="TextBox 6">
            <a:extLst>
              <a:ext uri="{FF2B5EF4-FFF2-40B4-BE49-F238E27FC236}">
                <a16:creationId xmlns:a16="http://schemas.microsoft.com/office/drawing/2014/main" id="{F3575217-504D-886E-3D45-3A7D8A7CD4F1}"/>
              </a:ext>
            </a:extLst>
          </p:cNvPr>
          <p:cNvSpPr txBox="1"/>
          <p:nvPr/>
        </p:nvSpPr>
        <p:spPr>
          <a:xfrm>
            <a:off x="6417733" y="1710268"/>
            <a:ext cx="5384800" cy="350417"/>
          </a:xfrm>
          <a:prstGeom prst="rect">
            <a:avLst/>
          </a:prstGeom>
          <a:noFill/>
        </p:spPr>
        <p:txBody>
          <a:bodyPr wrap="square">
            <a:spAutoFit/>
          </a:bodyPr>
          <a:lstStyle/>
          <a:p>
            <a:pPr lvl="1" algn="just">
              <a:lnSpc>
                <a:spcPct val="130000"/>
              </a:lnSpc>
              <a:spcBef>
                <a:spcPts val="1200"/>
              </a:spcBef>
              <a:spcAft>
                <a:spcPts val="600"/>
              </a:spcAft>
            </a:pPr>
            <a:r>
              <a:rPr lang="en-US" sz="1100" b="1" cap="all" dirty="0">
                <a:effectLst/>
                <a:latin typeface="Book Antiqua" panose="02040602050305030304" pitchFamily="18" charset="0"/>
                <a:ea typeface="Book Antiqua" panose="02040602050305030304" pitchFamily="18" charset="0"/>
                <a:cs typeface="Times New Roman" panose="02020603050405020304" pitchFamily="18" charset="0"/>
              </a:rPr>
              <a:t>3. </a:t>
            </a:r>
            <a:r>
              <a:rPr lang="en-US" sz="1400" b="1" cap="all" dirty="0">
                <a:effectLst/>
                <a:latin typeface="Book Antiqua" panose="02040602050305030304" pitchFamily="18" charset="0"/>
                <a:ea typeface="Book Antiqua" panose="02040602050305030304" pitchFamily="18" charset="0"/>
                <a:cs typeface="Times New Roman" panose="02020603050405020304" pitchFamily="18" charset="0"/>
              </a:rPr>
              <a:t>Changes in Road Length per Road Agency</a:t>
            </a:r>
            <a:endParaRPr lang="en-KE" sz="1400" b="1" cap="all" dirty="0">
              <a:effectLst/>
              <a:latin typeface="Book Antiqua" panose="02040602050305030304" pitchFamily="18" charset="0"/>
              <a:ea typeface="Book Antiqua" panose="0204060205030503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BB7AD0E9-32D8-45FB-68D6-94C58A89154F}"/>
              </a:ext>
            </a:extLst>
          </p:cNvPr>
          <p:cNvGraphicFramePr>
            <a:graphicFrameLocks noGrp="1"/>
          </p:cNvGraphicFramePr>
          <p:nvPr>
            <p:extLst>
              <p:ext uri="{D42A27DB-BD31-4B8C-83A1-F6EECF244321}">
                <p14:modId xmlns:p14="http://schemas.microsoft.com/office/powerpoint/2010/main" val="1989124553"/>
              </p:ext>
            </p:extLst>
          </p:nvPr>
        </p:nvGraphicFramePr>
        <p:xfrm>
          <a:off x="6728295" y="2159879"/>
          <a:ext cx="4860925" cy="3394710"/>
        </p:xfrm>
        <a:graphic>
          <a:graphicData uri="http://schemas.openxmlformats.org/drawingml/2006/table">
            <a:tbl>
              <a:tblPr firstRow="1" firstCol="1" bandRow="1">
                <a:tableStyleId>{93296810-A885-4BE3-A3E7-6D5BEEA58F35}</a:tableStyleId>
              </a:tblPr>
              <a:tblGrid>
                <a:gridCol w="990083">
                  <a:extLst>
                    <a:ext uri="{9D8B030D-6E8A-4147-A177-3AD203B41FA5}">
                      <a16:colId xmlns:a16="http://schemas.microsoft.com/office/drawing/2014/main" val="25694805"/>
                    </a:ext>
                  </a:extLst>
                </a:gridCol>
                <a:gridCol w="899325">
                  <a:extLst>
                    <a:ext uri="{9D8B030D-6E8A-4147-A177-3AD203B41FA5}">
                      <a16:colId xmlns:a16="http://schemas.microsoft.com/office/drawing/2014/main" val="1670658511"/>
                    </a:ext>
                  </a:extLst>
                </a:gridCol>
                <a:gridCol w="899325">
                  <a:extLst>
                    <a:ext uri="{9D8B030D-6E8A-4147-A177-3AD203B41FA5}">
                      <a16:colId xmlns:a16="http://schemas.microsoft.com/office/drawing/2014/main" val="1230887632"/>
                    </a:ext>
                  </a:extLst>
                </a:gridCol>
                <a:gridCol w="899325">
                  <a:extLst>
                    <a:ext uri="{9D8B030D-6E8A-4147-A177-3AD203B41FA5}">
                      <a16:colId xmlns:a16="http://schemas.microsoft.com/office/drawing/2014/main" val="10558198"/>
                    </a:ext>
                  </a:extLst>
                </a:gridCol>
                <a:gridCol w="1172867">
                  <a:extLst>
                    <a:ext uri="{9D8B030D-6E8A-4147-A177-3AD203B41FA5}">
                      <a16:colId xmlns:a16="http://schemas.microsoft.com/office/drawing/2014/main" val="2584779297"/>
                    </a:ext>
                  </a:extLst>
                </a:gridCol>
              </a:tblGrid>
              <a:tr h="184150">
                <a:tc rowSpan="2">
                  <a:txBody>
                    <a:bodyPr/>
                    <a:lstStyle/>
                    <a:p>
                      <a:pPr algn="l">
                        <a:lnSpc>
                          <a:spcPct val="102000"/>
                        </a:lnSpc>
                        <a:spcBef>
                          <a:spcPts val="300"/>
                        </a:spcBef>
                        <a:spcAft>
                          <a:spcPts val="800"/>
                        </a:spcAft>
                      </a:pPr>
                      <a:r>
                        <a:rPr lang="en-GB" sz="1200" b="1" kern="100" dirty="0">
                          <a:solidFill>
                            <a:schemeClr val="tx1"/>
                          </a:solidFill>
                          <a:effectLst/>
                        </a:rPr>
                        <a:t>Road Agency</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rowSpan="2">
                  <a:txBody>
                    <a:bodyPr/>
                    <a:lstStyle/>
                    <a:p>
                      <a:pPr algn="l">
                        <a:lnSpc>
                          <a:spcPct val="102000"/>
                        </a:lnSpc>
                        <a:spcBef>
                          <a:spcPts val="300"/>
                        </a:spcBef>
                        <a:spcAft>
                          <a:spcPts val="800"/>
                        </a:spcAft>
                      </a:pPr>
                      <a:r>
                        <a:rPr lang="en-GB" sz="1200" b="1" kern="100" dirty="0">
                          <a:solidFill>
                            <a:schemeClr val="tx1"/>
                          </a:solidFill>
                          <a:effectLst/>
                        </a:rPr>
                        <a:t>Road Class</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gridSpan="2">
                  <a:txBody>
                    <a:bodyPr/>
                    <a:lstStyle/>
                    <a:p>
                      <a:pPr algn="l">
                        <a:lnSpc>
                          <a:spcPct val="102000"/>
                        </a:lnSpc>
                        <a:spcBef>
                          <a:spcPts val="300"/>
                        </a:spcBef>
                        <a:spcAft>
                          <a:spcPts val="800"/>
                        </a:spcAft>
                      </a:pPr>
                      <a:r>
                        <a:rPr lang="en-GB" sz="1200" b="1" kern="100">
                          <a:solidFill>
                            <a:schemeClr val="tx1"/>
                          </a:solidFill>
                          <a:effectLst/>
                        </a:rPr>
                        <a:t>Year</a:t>
                      </a:r>
                      <a:endParaRPr lang="en-KE" sz="1200" kern="10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rowSpan="2">
                  <a:txBody>
                    <a:bodyPr/>
                    <a:lstStyle/>
                    <a:p>
                      <a:pPr algn="l">
                        <a:lnSpc>
                          <a:spcPct val="102000"/>
                        </a:lnSpc>
                        <a:spcBef>
                          <a:spcPts val="300"/>
                        </a:spcBef>
                        <a:spcAft>
                          <a:spcPts val="800"/>
                        </a:spcAft>
                      </a:pPr>
                      <a:r>
                        <a:rPr lang="en-GB" sz="1200" b="1" kern="100">
                          <a:solidFill>
                            <a:schemeClr val="tx1"/>
                          </a:solidFill>
                          <a:effectLst/>
                        </a:rPr>
                        <a:t>Change (km)</a:t>
                      </a:r>
                      <a:endParaRPr lang="en-KE" sz="1200" kern="10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4885991"/>
                  </a:ext>
                </a:extLst>
              </a:tr>
              <a:tr h="184150">
                <a:tc vMerge="1">
                  <a:txBody>
                    <a:bodyPr/>
                    <a:lstStyle/>
                    <a:p>
                      <a:endParaRPr lang="en-KE"/>
                    </a:p>
                  </a:txBody>
                  <a:tcPr/>
                </a:tc>
                <a:tc vMerge="1">
                  <a:txBody>
                    <a:bodyPr/>
                    <a:lstStyle/>
                    <a:p>
                      <a:endParaRPr lang="en-KE"/>
                    </a:p>
                  </a:txBody>
                  <a:tcPr/>
                </a:tc>
                <a:tc>
                  <a:txBody>
                    <a:bodyPr/>
                    <a:lstStyle/>
                    <a:p>
                      <a:pPr algn="l">
                        <a:lnSpc>
                          <a:spcPct val="102000"/>
                        </a:lnSpc>
                        <a:spcBef>
                          <a:spcPts val="300"/>
                        </a:spcBef>
                        <a:spcAft>
                          <a:spcPts val="800"/>
                        </a:spcAft>
                      </a:pPr>
                      <a:r>
                        <a:rPr lang="en-GB" sz="1200" b="1" kern="100" dirty="0">
                          <a:solidFill>
                            <a:schemeClr val="tx1"/>
                          </a:solidFill>
                          <a:effectLst/>
                        </a:rPr>
                        <a:t>2024</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solidFill>
                            <a:schemeClr val="tx1"/>
                          </a:solidFill>
                          <a:effectLst/>
                        </a:rPr>
                        <a:t>2016</a:t>
                      </a:r>
                      <a:endParaRPr lang="en-KE" sz="1200" kern="100" dirty="0">
                        <a:solidFill>
                          <a:schemeClr val="tx1"/>
                        </a:solidFill>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vMerge="1">
                  <a:txBody>
                    <a:bodyPr/>
                    <a:lstStyle/>
                    <a:p>
                      <a:endParaRPr lang="en-KE"/>
                    </a:p>
                  </a:txBody>
                  <a:tcPr/>
                </a:tc>
                <a:extLst>
                  <a:ext uri="{0D108BD9-81ED-4DB2-BD59-A6C34878D82A}">
                    <a16:rowId xmlns:a16="http://schemas.microsoft.com/office/drawing/2014/main" val="1841093210"/>
                  </a:ext>
                </a:extLst>
              </a:tr>
              <a:tr h="184150">
                <a:tc>
                  <a:txBody>
                    <a:bodyPr/>
                    <a:lstStyle/>
                    <a:p>
                      <a:pPr algn="l">
                        <a:lnSpc>
                          <a:spcPct val="102000"/>
                        </a:lnSpc>
                        <a:spcBef>
                          <a:spcPts val="300"/>
                        </a:spcBef>
                        <a:spcAft>
                          <a:spcPts val="800"/>
                        </a:spcAft>
                      </a:pPr>
                      <a:r>
                        <a:rPr lang="en-GB" sz="1200" kern="100">
                          <a:effectLst/>
                        </a:rPr>
                        <a:t>KeNHA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S</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dirty="0">
                          <a:effectLst/>
                        </a:rPr>
                        <a:t>365</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pPr>
                      <a:endParaRPr lang="en-KE" sz="1100" kern="100" dirty="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365</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96899567"/>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8,299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7,572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727</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63305723"/>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B</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15,758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10,542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5,216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75298524"/>
                  </a:ext>
                </a:extLst>
              </a:tr>
              <a:tr h="184150">
                <a:tc gridSpan="2">
                  <a:txBody>
                    <a:bodyPr/>
                    <a:lstStyle/>
                    <a:p>
                      <a:pPr algn="l">
                        <a:lnSpc>
                          <a:spcPct val="102000"/>
                        </a:lnSpc>
                        <a:spcBef>
                          <a:spcPts val="300"/>
                        </a:spcBef>
                        <a:spcAft>
                          <a:spcPts val="800"/>
                        </a:spcAft>
                      </a:pPr>
                      <a:r>
                        <a:rPr lang="en-GB" sz="1200" b="1" kern="100">
                          <a:effectLst/>
                        </a:rPr>
                        <a:t>KeNHA 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a:txBody>
                    <a:bodyPr/>
                    <a:lstStyle/>
                    <a:p>
                      <a:pPr algn="l">
                        <a:lnSpc>
                          <a:spcPct val="102000"/>
                        </a:lnSpc>
                        <a:spcBef>
                          <a:spcPts val="300"/>
                        </a:spcBef>
                        <a:spcAft>
                          <a:spcPts val="800"/>
                        </a:spcAft>
                      </a:pPr>
                      <a:r>
                        <a:rPr lang="en-GB" sz="1200" b="1" kern="100">
                          <a:effectLst/>
                        </a:rPr>
                        <a:t>24,422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18,114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6,308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938116782"/>
                  </a:ext>
                </a:extLst>
              </a:tr>
              <a:tr h="184150">
                <a:tc>
                  <a:txBody>
                    <a:bodyPr/>
                    <a:lstStyle/>
                    <a:p>
                      <a:pPr algn="l">
                        <a:lnSpc>
                          <a:spcPct val="102000"/>
                        </a:lnSpc>
                        <a:spcBef>
                          <a:spcPts val="300"/>
                        </a:spcBef>
                        <a:spcAft>
                          <a:spcPts val="800"/>
                        </a:spcAft>
                      </a:pPr>
                      <a:r>
                        <a:rPr lang="en-GB" sz="1200" kern="100">
                          <a:effectLst/>
                        </a:rPr>
                        <a:t>KURA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Au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148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140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91488744"/>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Bu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631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2,229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-1,598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02775412"/>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Cu</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4,029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4,029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16915848"/>
                  </a:ext>
                </a:extLst>
              </a:tr>
              <a:tr h="184150">
                <a:tc gridSpan="2">
                  <a:txBody>
                    <a:bodyPr/>
                    <a:lstStyle/>
                    <a:p>
                      <a:pPr algn="l">
                        <a:lnSpc>
                          <a:spcPct val="102000"/>
                        </a:lnSpc>
                        <a:spcBef>
                          <a:spcPts val="300"/>
                        </a:spcBef>
                        <a:spcAft>
                          <a:spcPts val="800"/>
                        </a:spcAft>
                      </a:pPr>
                      <a:r>
                        <a:rPr lang="en-GB" sz="1200" b="1" kern="100">
                          <a:effectLst/>
                        </a:rPr>
                        <a:t>KURA 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a:txBody>
                    <a:bodyPr/>
                    <a:lstStyle/>
                    <a:p>
                      <a:pPr algn="l">
                        <a:lnSpc>
                          <a:spcPct val="102000"/>
                        </a:lnSpc>
                        <a:spcBef>
                          <a:spcPts val="300"/>
                        </a:spcBef>
                        <a:spcAft>
                          <a:spcPts val="800"/>
                        </a:spcAft>
                      </a:pPr>
                      <a:r>
                        <a:rPr lang="en-GB" sz="1200" b="1" kern="100">
                          <a:effectLst/>
                        </a:rPr>
                        <a:t>4,808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2,369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2,439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06548130"/>
                  </a:ext>
                </a:extLst>
              </a:tr>
              <a:tr h="184150">
                <a:tc>
                  <a:txBody>
                    <a:bodyPr/>
                    <a:lstStyle/>
                    <a:p>
                      <a:pPr algn="l">
                        <a:lnSpc>
                          <a:spcPct val="102000"/>
                        </a:lnSpc>
                        <a:spcBef>
                          <a:spcPts val="300"/>
                        </a:spcBef>
                        <a:spcAft>
                          <a:spcPts val="800"/>
                        </a:spcAft>
                      </a:pPr>
                      <a:r>
                        <a:rPr lang="en-GB" sz="1200" kern="100">
                          <a:effectLst/>
                        </a:rPr>
                        <a:t>KeRRA</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C</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27,800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19,512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8,288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051326241"/>
                  </a:ext>
                </a:extLst>
              </a:tr>
              <a:tr h="184150">
                <a:tc>
                  <a:txBody>
                    <a:bodyPr/>
                    <a:lstStyle/>
                    <a:p>
                      <a:pPr algn="l">
                        <a:lnSpc>
                          <a:spcPct val="102000"/>
                        </a:lnSpc>
                        <a:spcBef>
                          <a:spcPts val="300"/>
                        </a:spcBef>
                        <a:spcAft>
                          <a:spcPts val="800"/>
                        </a:spcAft>
                      </a:pPr>
                      <a:r>
                        <a:rPr lang="en-GB" sz="1200" b="1" kern="100">
                          <a:effectLst/>
                        </a:rPr>
                        <a:t>KeRRA 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l">
                        <a:lnSpc>
                          <a:spcPct val="102000"/>
                        </a:lnSpc>
                        <a:spcBef>
                          <a:spcPts val="300"/>
                        </a:spcBef>
                        <a:spcAft>
                          <a:spcPts val="800"/>
                        </a:spcAft>
                      </a:pPr>
                      <a:r>
                        <a:rPr lang="en-GB" sz="1200" b="1" kern="100">
                          <a:effectLst/>
                        </a:rPr>
                        <a:t>C</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l">
                        <a:lnSpc>
                          <a:spcPct val="102000"/>
                        </a:lnSpc>
                        <a:spcBef>
                          <a:spcPts val="300"/>
                        </a:spcBef>
                        <a:spcAft>
                          <a:spcPts val="800"/>
                        </a:spcAft>
                      </a:pPr>
                      <a:r>
                        <a:rPr lang="en-GB" sz="1200" b="1" kern="100">
                          <a:effectLst/>
                        </a:rPr>
                        <a:t>27,800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l">
                        <a:lnSpc>
                          <a:spcPct val="102000"/>
                        </a:lnSpc>
                        <a:spcBef>
                          <a:spcPts val="300"/>
                        </a:spcBef>
                        <a:spcAft>
                          <a:spcPts val="800"/>
                        </a:spcAft>
                      </a:pPr>
                      <a:r>
                        <a:rPr lang="en-GB" sz="1200" b="1" kern="100">
                          <a:effectLst/>
                        </a:rPr>
                        <a:t>19,512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tc>
                  <a:txBody>
                    <a:bodyPr/>
                    <a:lstStyle/>
                    <a:p>
                      <a:pPr algn="l">
                        <a:lnSpc>
                          <a:spcPct val="102000"/>
                        </a:lnSpc>
                        <a:spcBef>
                          <a:spcPts val="300"/>
                        </a:spcBef>
                        <a:spcAft>
                          <a:spcPts val="800"/>
                        </a:spcAft>
                      </a:pPr>
                      <a:r>
                        <a:rPr lang="en-GB" sz="1200" b="1" kern="100">
                          <a:effectLst/>
                        </a:rPr>
                        <a:t>8,288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02459819"/>
                  </a:ext>
                </a:extLst>
              </a:tr>
              <a:tr h="184150">
                <a:tc>
                  <a:txBody>
                    <a:bodyPr/>
                    <a:lstStyle/>
                    <a:p>
                      <a:pPr algn="l">
                        <a:lnSpc>
                          <a:spcPct val="102000"/>
                        </a:lnSpc>
                        <a:spcBef>
                          <a:spcPts val="300"/>
                        </a:spcBef>
                        <a:spcAft>
                          <a:spcPts val="800"/>
                        </a:spcAft>
                      </a:pPr>
                      <a:r>
                        <a:rPr lang="en-GB" sz="1200" kern="100">
                          <a:effectLst/>
                        </a:rPr>
                        <a:t>County </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D</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16,823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11,123</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5,700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73621009"/>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E</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19,324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14,048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5,276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72328401"/>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F</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28,994</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9,626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19,368</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73458992"/>
                  </a:ext>
                </a:extLst>
              </a:tr>
              <a:tr h="184150">
                <a:tc>
                  <a:txBody>
                    <a:bodyPr/>
                    <a:lstStyle/>
                    <a:p>
                      <a:pPr>
                        <a:lnSpc>
                          <a:spcPct val="107000"/>
                        </a:lnSpc>
                      </a:pPr>
                      <a:endParaRPr lang="en-KE" sz="1100" kern="100">
                        <a:effectLst/>
                        <a:latin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G</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116,950</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86,659</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kern="100">
                          <a:effectLst/>
                        </a:rPr>
                        <a:t>30,291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019225309"/>
                  </a:ext>
                </a:extLst>
              </a:tr>
              <a:tr h="184150">
                <a:tc gridSpan="2">
                  <a:txBody>
                    <a:bodyPr/>
                    <a:lstStyle/>
                    <a:p>
                      <a:pPr algn="l">
                        <a:lnSpc>
                          <a:spcPct val="102000"/>
                        </a:lnSpc>
                        <a:spcBef>
                          <a:spcPts val="300"/>
                        </a:spcBef>
                        <a:spcAft>
                          <a:spcPts val="800"/>
                        </a:spcAft>
                      </a:pPr>
                      <a:r>
                        <a:rPr lang="en-GB" sz="1200" b="1" kern="100">
                          <a:effectLst/>
                        </a:rPr>
                        <a:t>County 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a:txBody>
                    <a:bodyPr/>
                    <a:lstStyle/>
                    <a:p>
                      <a:pPr algn="l">
                        <a:lnSpc>
                          <a:spcPct val="102000"/>
                        </a:lnSpc>
                        <a:spcBef>
                          <a:spcPts val="300"/>
                        </a:spcBef>
                        <a:spcAft>
                          <a:spcPts val="800"/>
                        </a:spcAft>
                      </a:pPr>
                      <a:r>
                        <a:rPr lang="en-GB" sz="1200" b="1" kern="100">
                          <a:effectLst/>
                        </a:rPr>
                        <a:t>182,092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121,456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60,636</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4169873636"/>
                  </a:ext>
                </a:extLst>
              </a:tr>
              <a:tr h="264160">
                <a:tc gridSpan="2">
                  <a:txBody>
                    <a:bodyPr/>
                    <a:lstStyle/>
                    <a:p>
                      <a:pPr algn="l">
                        <a:lnSpc>
                          <a:spcPct val="102000"/>
                        </a:lnSpc>
                        <a:spcBef>
                          <a:spcPts val="300"/>
                        </a:spcBef>
                        <a:spcAft>
                          <a:spcPts val="800"/>
                        </a:spcAft>
                      </a:pPr>
                      <a:r>
                        <a:rPr lang="en-GB" sz="1200" b="1" kern="100">
                          <a:effectLst/>
                        </a:rPr>
                        <a:t>Grand Total</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KE"/>
                    </a:p>
                  </a:txBody>
                  <a:tcPr/>
                </a:tc>
                <a:tc>
                  <a:txBody>
                    <a:bodyPr/>
                    <a:lstStyle/>
                    <a:p>
                      <a:pPr algn="l">
                        <a:lnSpc>
                          <a:spcPct val="102000"/>
                        </a:lnSpc>
                        <a:spcBef>
                          <a:spcPts val="300"/>
                        </a:spcBef>
                        <a:spcAft>
                          <a:spcPts val="800"/>
                        </a:spcAft>
                      </a:pPr>
                      <a:r>
                        <a:rPr lang="en-GB" sz="1200" b="1" kern="100">
                          <a:effectLst/>
                        </a:rPr>
                        <a:t>239,122</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a:effectLst/>
                        </a:rPr>
                        <a:t>161451</a:t>
                      </a:r>
                      <a:endParaRPr lang="en-KE" sz="1200" kern="10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tc>
                  <a:txBody>
                    <a:bodyPr/>
                    <a:lstStyle/>
                    <a:p>
                      <a:pPr algn="l">
                        <a:lnSpc>
                          <a:spcPct val="102000"/>
                        </a:lnSpc>
                        <a:spcBef>
                          <a:spcPts val="300"/>
                        </a:spcBef>
                        <a:spcAft>
                          <a:spcPts val="800"/>
                        </a:spcAft>
                      </a:pPr>
                      <a:r>
                        <a:rPr lang="en-GB" sz="1200" b="1" kern="100" dirty="0">
                          <a:effectLst/>
                        </a:rPr>
                        <a:t>77,671</a:t>
                      </a:r>
                      <a:endParaRPr lang="en-KE" sz="1200" kern="100" dirty="0">
                        <a:effectLst/>
                        <a:latin typeface="Book Antiqua" panose="02040602050305030304" pitchFamily="18"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636625956"/>
                  </a:ext>
                </a:extLst>
              </a:tr>
            </a:tbl>
          </a:graphicData>
        </a:graphic>
      </p:graphicFrame>
      <p:sp>
        <p:nvSpPr>
          <p:cNvPr id="2" name="Title 1">
            <a:extLst>
              <a:ext uri="{FF2B5EF4-FFF2-40B4-BE49-F238E27FC236}">
                <a16:creationId xmlns:a16="http://schemas.microsoft.com/office/drawing/2014/main" id="{E6ABAC17-3B1D-66D5-94FB-56A1232D9489}"/>
              </a:ext>
            </a:extLst>
          </p:cNvPr>
          <p:cNvSpPr txBox="1">
            <a:spLocks/>
          </p:cNvSpPr>
          <p:nvPr/>
        </p:nvSpPr>
        <p:spPr>
          <a:xfrm>
            <a:off x="1977329" y="57752"/>
            <a:ext cx="9334500" cy="790268"/>
          </a:xfrm>
          <a:prstGeom prst="rect">
            <a:avLst/>
          </a:prstGeom>
        </p:spPr>
        <p:txBody>
          <a:bodyPr vert="horz" lIns="91440" tIns="45720" rIns="91440" bIns="45720" rtlCol="0" anchor="ctr">
            <a:normAutofit/>
          </a:bodyPr>
          <a:lstStyle>
            <a:lvl1pPr>
              <a:lnSpc>
                <a:spcPct val="90000"/>
              </a:lnSpc>
              <a:spcBef>
                <a:spcPct val="0"/>
              </a:spcBef>
              <a:buNone/>
              <a:defRPr sz="3600" b="1">
                <a:solidFill>
                  <a:srgbClr val="418B35"/>
                </a:solidFill>
                <a:effectLst>
                  <a:outerShdw blurRad="38100" dist="38100" dir="2700000" algn="tl">
                    <a:srgbClr val="000000">
                      <a:alpha val="43137"/>
                    </a:srgbClr>
                  </a:outerShdw>
                </a:effectLst>
                <a:latin typeface="Book Antiqua" panose="02040602050305030304" pitchFamily="18" charset="0"/>
                <a:ea typeface="+mj-ea"/>
                <a:cs typeface="+mj-cs"/>
              </a:defRPr>
            </a:lvl1pPr>
          </a:lstStyle>
          <a:p>
            <a:pPr>
              <a:spcAft>
                <a:spcPts val="600"/>
              </a:spcAft>
            </a:pPr>
            <a:r>
              <a:rPr lang="en-US" dirty="0"/>
              <a:t>RESULTS</a:t>
            </a:r>
            <a:endParaRPr lang="en-US" b="1" kern="1200" dirty="0">
              <a:latin typeface="Book Antiqua" panose="02040602050305030304" pitchFamily="18" charset="0"/>
              <a:ea typeface="+mj-ea"/>
              <a:cs typeface="+mj-cs"/>
            </a:endParaRPr>
          </a:p>
        </p:txBody>
      </p:sp>
    </p:spTree>
    <p:extLst>
      <p:ext uri="{BB962C8B-B14F-4D97-AF65-F5344CB8AC3E}">
        <p14:creationId xmlns:p14="http://schemas.microsoft.com/office/powerpoint/2010/main" val="1564940727"/>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576</TotalTime>
  <Words>1849</Words>
  <Application>Microsoft Office PowerPoint</Application>
  <PresentationFormat>Widescreen</PresentationFormat>
  <Paragraphs>629</Paragraphs>
  <Slides>14</Slides>
  <Notes>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Aptos</vt:lpstr>
      <vt:lpstr>Aptos Narrow</vt:lpstr>
      <vt:lpstr>Arial</vt:lpstr>
      <vt:lpstr>Book Antiqua</vt:lpstr>
      <vt:lpstr>Calibri</vt:lpstr>
      <vt:lpstr>Calibri Light</vt:lpstr>
      <vt:lpstr>Century Gothic</vt:lpstr>
      <vt:lpstr>Symbol</vt:lpstr>
      <vt:lpstr>Times New Roman</vt:lpstr>
      <vt:lpstr>Wingdings</vt:lpstr>
      <vt:lpstr>Office Theme</vt:lpstr>
      <vt:lpstr>ROAD REGISTER UPDATE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Highlights in The New Register</vt:lpstr>
      <vt:lpstr>EMERGING ISSUES</vt:lpstr>
      <vt:lpstr>WAY FORWARD ON ROAD REGISTER GAZETTEMENT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Joy Gichangi</dc:creator>
  <cp:lastModifiedBy>Salome Wabuyele</cp:lastModifiedBy>
  <cp:revision>13</cp:revision>
  <cp:lastPrinted>2024-07-29T05:41:49Z</cp:lastPrinted>
  <dcterms:created xsi:type="dcterms:W3CDTF">2019-02-12T10:15:59Z</dcterms:created>
  <dcterms:modified xsi:type="dcterms:W3CDTF">2024-11-25T08:08:53Z</dcterms:modified>
</cp:coreProperties>
</file>